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Lst>
  <p:notesMasterIdLst>
    <p:notesMasterId r:id="rId11"/>
  </p:notesMasterIdLst>
  <p:handoutMasterIdLst>
    <p:handoutMasterId r:id="rId12"/>
  </p:handoutMasterIdLst>
  <p:sldIdLst>
    <p:sldId id="256" r:id="rId2"/>
    <p:sldId id="257" r:id="rId3"/>
    <p:sldId id="263" r:id="rId4"/>
    <p:sldId id="258" r:id="rId5"/>
    <p:sldId id="259" r:id="rId6"/>
    <p:sldId id="260" r:id="rId7"/>
    <p:sldId id="261" r:id="rId8"/>
    <p:sldId id="262" r:id="rId9"/>
    <p:sldId id="264" r:id="rId10"/>
  </p:sldIdLst>
  <p:sldSz cx="9144000" cy="6858000" type="letter"/>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81151" autoAdjust="0"/>
  </p:normalViewPr>
  <p:slideViewPr>
    <p:cSldViewPr snapToGrid="0" snapToObjects="1">
      <p:cViewPr>
        <p:scale>
          <a:sx n="94" d="100"/>
          <a:sy n="94" d="100"/>
        </p:scale>
        <p:origin x="-1284"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E5C70428-6ABD-5E49-9CAA-114D0EC16EFF}" type="datetimeFigureOut">
              <a:rPr lang="en-US" smtClean="0"/>
              <a:t>7/7/2014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8F1D7B7-489C-6E4F-979B-E701097DCE35}" type="slidenum">
              <a:rPr lang="en-US" smtClean="0"/>
              <a:t>‹#›</a:t>
            </a:fld>
            <a:endParaRPr lang="en-US"/>
          </a:p>
        </p:txBody>
      </p:sp>
    </p:spTree>
    <p:extLst>
      <p:ext uri="{BB962C8B-B14F-4D97-AF65-F5344CB8AC3E}">
        <p14:creationId xmlns:p14="http://schemas.microsoft.com/office/powerpoint/2010/main" val="2891159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F997FF1B-8113-AA4A-9D12-943956774D1B}" type="datetimeFigureOut">
              <a:rPr lang="en-US" smtClean="0"/>
              <a:t>7/7/2014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5AC052B7-F7C2-9D43-BB3D-156F3CD22AF8}" type="slidenum">
              <a:rPr lang="en-US" smtClean="0"/>
              <a:t>‹#›</a:t>
            </a:fld>
            <a:endParaRPr lang="en-US"/>
          </a:p>
        </p:txBody>
      </p:sp>
    </p:spTree>
    <p:extLst>
      <p:ext uri="{BB962C8B-B14F-4D97-AF65-F5344CB8AC3E}">
        <p14:creationId xmlns:p14="http://schemas.microsoft.com/office/powerpoint/2010/main" val="42720626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hildhoodcancer.ca/education/videos"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mailto:jessica@childhoodcancer.c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C052B7-F7C2-9D43-BB3D-156F3CD22AF8}" type="slidenum">
              <a:rPr lang="en-US" smtClean="0"/>
              <a:t>1</a:t>
            </a:fld>
            <a:endParaRPr lang="en-US"/>
          </a:p>
        </p:txBody>
      </p:sp>
    </p:spTree>
    <p:extLst>
      <p:ext uri="{BB962C8B-B14F-4D97-AF65-F5344CB8AC3E}">
        <p14:creationId xmlns:p14="http://schemas.microsoft.com/office/powerpoint/2010/main" val="75588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Case Story Options for Slide Two</a:t>
            </a:r>
            <a:endParaRPr lang="en-US" sz="1200" kern="1200" dirty="0" smtClean="0">
              <a:solidFill>
                <a:schemeClr val="tx1"/>
              </a:solidFill>
              <a:effectLst/>
              <a:latin typeface="+mn-lt"/>
              <a:ea typeface="+mn-ea"/>
              <a:cs typeface="+mn-cs"/>
            </a:endParaRPr>
          </a:p>
          <a:p>
            <a:r>
              <a:rPr lang="en-US" sz="1200" b="1"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These </a:t>
            </a:r>
            <a:r>
              <a:rPr lang="en-US" sz="1200" b="1" i="1" kern="1200" dirty="0" smtClean="0">
                <a:solidFill>
                  <a:schemeClr val="tx1"/>
                </a:solidFill>
                <a:effectLst/>
                <a:latin typeface="+mn-lt"/>
                <a:ea typeface="+mn-ea"/>
                <a:cs typeface="+mn-cs"/>
              </a:rPr>
              <a:t>representative fictional families’ stories were </a:t>
            </a:r>
            <a:r>
              <a:rPr lang="en-US" sz="1200" b="1" i="1" kern="1200" dirty="0" smtClean="0">
                <a:solidFill>
                  <a:schemeClr val="tx1"/>
                </a:solidFill>
                <a:effectLst/>
                <a:latin typeface="+mn-lt"/>
                <a:ea typeface="+mn-ea"/>
                <a:cs typeface="+mn-cs"/>
              </a:rPr>
              <a:t>weaved throughout the presentation </a:t>
            </a:r>
            <a:r>
              <a:rPr lang="en-US" sz="1200" b="1" i="1" kern="1200" dirty="0" smtClean="0">
                <a:solidFill>
                  <a:schemeClr val="tx1"/>
                </a:solidFill>
                <a:effectLst/>
                <a:latin typeface="+mn-lt"/>
                <a:ea typeface="+mn-ea"/>
                <a:cs typeface="+mn-cs"/>
              </a:rPr>
              <a:t>while discussing </a:t>
            </a:r>
            <a:r>
              <a:rPr lang="en-US" sz="1200" b="1" i="1" kern="1200" dirty="0" smtClean="0">
                <a:solidFill>
                  <a:schemeClr val="tx1"/>
                </a:solidFill>
                <a:effectLst/>
                <a:latin typeface="+mn-lt"/>
                <a:ea typeface="+mn-ea"/>
                <a:cs typeface="+mn-cs"/>
              </a:rPr>
              <a:t>treatment during and after.  Each family has different </a:t>
            </a:r>
            <a:r>
              <a:rPr lang="en-US" sz="1200" b="1" i="1" kern="1200" dirty="0" smtClean="0">
                <a:solidFill>
                  <a:schemeClr val="tx1"/>
                </a:solidFill>
                <a:effectLst/>
                <a:latin typeface="+mn-lt"/>
                <a:ea typeface="+mn-ea"/>
                <a:cs typeface="+mn-cs"/>
              </a:rPr>
              <a:t>challenges, </a:t>
            </a:r>
            <a:r>
              <a:rPr lang="en-US" sz="1200" b="1" i="1" kern="1200" dirty="0" smtClean="0">
                <a:solidFill>
                  <a:schemeClr val="tx1"/>
                </a:solidFill>
                <a:effectLst/>
                <a:latin typeface="+mn-lt"/>
                <a:ea typeface="+mn-ea"/>
                <a:cs typeface="+mn-cs"/>
              </a:rPr>
              <a:t>but it was an opportunity to show the impact on a two-parent family versus a single-parent family. </a:t>
            </a:r>
            <a:endParaRPr lang="en-US" sz="1200" b="1" i="1" kern="1200" dirty="0" smtClean="0">
              <a:solidFill>
                <a:schemeClr val="tx1"/>
              </a:solidFill>
              <a:effectLst/>
              <a:latin typeface="+mn-lt"/>
              <a:ea typeface="+mn-ea"/>
              <a:cs typeface="+mn-cs"/>
            </a:endParaRPr>
          </a:p>
          <a:p>
            <a:endParaRPr lang="en-US" sz="1200" b="1" i="1" kern="1200" dirty="0" smtClean="0">
              <a:solidFill>
                <a:schemeClr val="tx1"/>
              </a:solidFill>
              <a:effectLst/>
              <a:latin typeface="+mn-lt"/>
              <a:ea typeface="+mn-ea"/>
              <a:cs typeface="+mn-cs"/>
            </a:endParaRPr>
          </a:p>
          <a:p>
            <a:r>
              <a:rPr lang="en-US" b="1" i="1" dirty="0" smtClean="0"/>
              <a:t>You are welcome to choose your own approach as to the case examples ,whether it be  using these fictional examples,</a:t>
            </a:r>
            <a:r>
              <a:rPr lang="en-US" b="1" i="1" baseline="0" dirty="0" smtClean="0"/>
              <a:t> </a:t>
            </a:r>
            <a:r>
              <a:rPr lang="en-US" b="1" i="1" dirty="0" smtClean="0"/>
              <a:t>your own journey, or another family's journey. </a:t>
            </a:r>
            <a:br>
              <a:rPr lang="en-US" b="1" i="1" dirty="0" smtClean="0"/>
            </a:b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want you to meet Sarah, who is nine years old and in grade 4.  Sarah’s parents both work in middle-class jobs, and live a lifestyle where they are permitted through their workplace to take their share of holidays and vacation days.  Sarah is the middle child of an older brother and younger sister.  Sarah enjoys playing soccer after school, biking, and learning to play the piano.  Sarah spends time with her friends and seeing her extended family.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also want you to meet Aiden.  Aiden is 6 years old and in grade 1.  Aiden lives in a single parent home with his mother, two older brothers, and younger sister.  Aiden’s mom works at two jobs trying to pay the bills.  When mom is at work, the two older brothers are caring for their younger sister and brother.   Aiden enjoys being involved with activities during school, as his mom cannot afford to sign Aiden up for activities after school.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Although Sarah and Aiden come from different families, they do share a similar story.   Sarah’s parents began to notice extensive bruising on her body, but assumed it was from playing soccer and biking.  However, it was not until the bruising was alarming and Sarah spiked a fever that her parents decided to make an appointment to their family doctor.  The doctor requested Sarah to be taken to the local hospital so </a:t>
            </a:r>
            <a:r>
              <a:rPr lang="en-US" sz="1200" kern="1200" dirty="0" err="1" smtClean="0">
                <a:solidFill>
                  <a:schemeClr val="tx1"/>
                </a:solidFill>
                <a:effectLst/>
                <a:latin typeface="+mn-lt"/>
                <a:ea typeface="+mn-ea"/>
                <a:cs typeface="+mn-cs"/>
              </a:rPr>
              <a:t>bloodwork</a:t>
            </a:r>
            <a:r>
              <a:rPr lang="en-US" sz="1200" kern="1200" dirty="0" smtClean="0">
                <a:solidFill>
                  <a:schemeClr val="tx1"/>
                </a:solidFill>
                <a:effectLst/>
                <a:latin typeface="+mn-lt"/>
                <a:ea typeface="+mn-ea"/>
                <a:cs typeface="+mn-cs"/>
              </a:rPr>
              <a:t> could be completed at the lab.  The </a:t>
            </a:r>
            <a:r>
              <a:rPr lang="en-US" sz="1200" kern="1200" dirty="0" err="1" smtClean="0">
                <a:solidFill>
                  <a:schemeClr val="tx1"/>
                </a:solidFill>
                <a:effectLst/>
                <a:latin typeface="+mn-lt"/>
                <a:ea typeface="+mn-ea"/>
                <a:cs typeface="+mn-cs"/>
              </a:rPr>
              <a:t>bloodwork</a:t>
            </a:r>
            <a:r>
              <a:rPr lang="en-US" sz="1200" kern="1200" dirty="0" smtClean="0">
                <a:solidFill>
                  <a:schemeClr val="tx1"/>
                </a:solidFill>
                <a:effectLst/>
                <a:latin typeface="+mn-lt"/>
                <a:ea typeface="+mn-ea"/>
                <a:cs typeface="+mn-cs"/>
              </a:rPr>
              <a:t> was done immediately, and the family doctor urgently called indicating that Sarah’s </a:t>
            </a:r>
            <a:r>
              <a:rPr lang="en-US" sz="1200" kern="1200" dirty="0" err="1" smtClean="0">
                <a:solidFill>
                  <a:schemeClr val="tx1"/>
                </a:solidFill>
                <a:effectLst/>
                <a:latin typeface="+mn-lt"/>
                <a:ea typeface="+mn-ea"/>
                <a:cs typeface="+mn-cs"/>
              </a:rPr>
              <a:t>bloodwork</a:t>
            </a:r>
            <a:r>
              <a:rPr lang="en-US" sz="1200" kern="1200" dirty="0" smtClean="0">
                <a:solidFill>
                  <a:schemeClr val="tx1"/>
                </a:solidFill>
                <a:effectLst/>
                <a:latin typeface="+mn-lt"/>
                <a:ea typeface="+mn-ea"/>
                <a:cs typeface="+mn-cs"/>
              </a:rPr>
              <a:t> was indicating that it appeared to suggest Acute Leukemia.  She needed immediate attention by a Pediatric Oncology hospital closest to her residence.  Sarah was formally diagnosed with </a:t>
            </a:r>
            <a:r>
              <a:rPr lang="en-US" sz="1200" i="0" kern="1200" dirty="0" smtClean="0">
                <a:solidFill>
                  <a:schemeClr val="tx1"/>
                </a:solidFill>
                <a:effectLst/>
                <a:latin typeface="+mn-lt"/>
                <a:ea typeface="+mn-ea"/>
                <a:cs typeface="+mn-cs"/>
              </a:rPr>
              <a:t>Acute Lymphoblastic Leukemia</a:t>
            </a:r>
            <a:r>
              <a:rPr lang="en-US" sz="1200" kern="1200" dirty="0" smtClean="0">
                <a:solidFill>
                  <a:schemeClr val="tx1"/>
                </a:solidFill>
                <a:effectLst/>
                <a:latin typeface="+mn-lt"/>
                <a:ea typeface="+mn-ea"/>
                <a:cs typeface="+mn-cs"/>
              </a:rPr>
              <a:t> (ALL), and began chemotherapy treatment immediately upon her formal diagnosis.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Aiden was in and out of the hospital with infections that seemed to reappear without explanation.  He had some bruising, but nothing noticeably concerning.  It was during a routine emergency visit that the doctor noted this child has made regular appearances to the emergency department.  This doctor decided to have </a:t>
            </a:r>
            <a:r>
              <a:rPr lang="en-US" sz="1200" kern="1200" dirty="0" err="1" smtClean="0">
                <a:solidFill>
                  <a:schemeClr val="tx1"/>
                </a:solidFill>
                <a:effectLst/>
                <a:latin typeface="+mn-lt"/>
                <a:ea typeface="+mn-ea"/>
                <a:cs typeface="+mn-cs"/>
              </a:rPr>
              <a:t>bloodwork</a:t>
            </a:r>
            <a:r>
              <a:rPr lang="en-US" sz="1200" kern="1200" dirty="0" smtClean="0">
                <a:solidFill>
                  <a:schemeClr val="tx1"/>
                </a:solidFill>
                <a:effectLst/>
                <a:latin typeface="+mn-lt"/>
                <a:ea typeface="+mn-ea"/>
                <a:cs typeface="+mn-cs"/>
              </a:rPr>
              <a:t> completed for Aiden.  Aiden’s </a:t>
            </a:r>
            <a:r>
              <a:rPr lang="en-US" sz="1200" kern="1200" dirty="0" err="1" smtClean="0">
                <a:solidFill>
                  <a:schemeClr val="tx1"/>
                </a:solidFill>
                <a:effectLst/>
                <a:latin typeface="+mn-lt"/>
                <a:ea typeface="+mn-ea"/>
                <a:cs typeface="+mn-cs"/>
              </a:rPr>
              <a:t>bloodwork</a:t>
            </a:r>
            <a:r>
              <a:rPr lang="en-US" sz="1200" kern="1200" dirty="0" smtClean="0">
                <a:solidFill>
                  <a:schemeClr val="tx1"/>
                </a:solidFill>
                <a:effectLst/>
                <a:latin typeface="+mn-lt"/>
                <a:ea typeface="+mn-ea"/>
                <a:cs typeface="+mn-cs"/>
              </a:rPr>
              <a:t> came back indicating much concern.  The doctor at the local emergency department called the nearest Pediatric Oncology hospital.  Aiden was transferred and was formally diagnosed with ALL.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Both families’ lives changed instantaneously.  Both families were not prepared, and each had to make difficult decisions about employment, their other children, and schooling as their children had to undergo years of extensive treatment.</a:t>
            </a:r>
          </a:p>
        </p:txBody>
      </p:sp>
      <p:sp>
        <p:nvSpPr>
          <p:cNvPr id="4" name="Slide Number Placeholder 3"/>
          <p:cNvSpPr>
            <a:spLocks noGrp="1"/>
          </p:cNvSpPr>
          <p:nvPr>
            <p:ph type="sldNum" sz="quarter" idx="10"/>
          </p:nvPr>
        </p:nvSpPr>
        <p:spPr/>
        <p:txBody>
          <a:bodyPr/>
          <a:lstStyle/>
          <a:p>
            <a:fld id="{5AC052B7-F7C2-9D43-BB3D-156F3CD22AF8}" type="slidenum">
              <a:rPr lang="en-US" smtClean="0"/>
              <a:t>2</a:t>
            </a:fld>
            <a:endParaRPr lang="en-US"/>
          </a:p>
        </p:txBody>
      </p:sp>
    </p:spTree>
    <p:extLst>
      <p:ext uri="{BB962C8B-B14F-4D97-AF65-F5344CB8AC3E}">
        <p14:creationId xmlns:p14="http://schemas.microsoft.com/office/powerpoint/2010/main" val="1641718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Another option or in addition to the quotes at the end is to show one of the videos featured on Childhood Cancer Canada at the following website:</a:t>
            </a:r>
          </a:p>
          <a:p>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hlinkClick r:id="rId3"/>
              </a:rPr>
              <a:t>http://</a:t>
            </a:r>
            <a:r>
              <a:rPr lang="en-US" sz="1200" u="sng" kern="1200" dirty="0" smtClean="0">
                <a:solidFill>
                  <a:schemeClr val="tx1"/>
                </a:solidFill>
                <a:effectLst/>
                <a:latin typeface="+mn-lt"/>
                <a:ea typeface="+mn-ea"/>
                <a:cs typeface="+mn-cs"/>
                <a:hlinkClick r:id="rId3"/>
              </a:rPr>
              <a:t>childhoodcancer.ca/education/videos</a:t>
            </a:r>
            <a:endParaRPr lang="en-US" sz="1200" u="sng" kern="1200" dirty="0" smtClean="0">
              <a:solidFill>
                <a:schemeClr val="tx1"/>
              </a:solidFill>
              <a:effectLst/>
              <a:latin typeface="+mn-lt"/>
              <a:ea typeface="+mn-ea"/>
              <a:cs typeface="+mn-cs"/>
            </a:endParaRPr>
          </a:p>
          <a:p>
            <a:endParaRPr lang="en-US" sz="1200" u="sng" kern="1200" dirty="0" smtClean="0">
              <a:solidFill>
                <a:schemeClr val="tx1"/>
              </a:solidFill>
              <a:effectLst/>
              <a:latin typeface="+mn-lt"/>
              <a:ea typeface="+mn-ea"/>
              <a:cs typeface="+mn-cs"/>
            </a:endParaRPr>
          </a:p>
          <a:p>
            <a:r>
              <a:rPr lang="en-US" dirty="0" smtClean="0"/>
              <a:t>The videos have school educators sharing their experiences. It would be a lovely addition to a presentation if time allowed.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this time Childhood Cancer Canada is determining another method of accessing such videos as their current location is no longer active.  </a:t>
            </a:r>
            <a:r>
              <a:rPr lang="en-US" sz="1200" kern="1200" dirty="0" smtClean="0">
                <a:solidFill>
                  <a:schemeClr val="tx1"/>
                </a:solidFill>
                <a:effectLst/>
                <a:latin typeface="+mn-lt"/>
                <a:ea typeface="+mn-ea"/>
                <a:cs typeface="+mn-cs"/>
              </a:rPr>
              <a:t>We </a:t>
            </a:r>
            <a:r>
              <a:rPr lang="en-US" sz="1200" kern="1200" dirty="0" smtClean="0">
                <a:solidFill>
                  <a:schemeClr val="tx1"/>
                </a:solidFill>
                <a:effectLst/>
                <a:latin typeface="+mn-lt"/>
                <a:ea typeface="+mn-ea"/>
                <a:cs typeface="+mn-cs"/>
              </a:rPr>
              <a:t>have been speaking to Jessica with Childhood Cancer Canada as to accessing these videos.  You are welcome to connect with her. </a:t>
            </a:r>
            <a:r>
              <a:rPr lang="en-US" sz="1200" kern="1200" dirty="0" smtClean="0">
                <a:solidFill>
                  <a:schemeClr val="tx1"/>
                </a:solidFill>
                <a:effectLst/>
                <a:latin typeface="+mn-lt"/>
                <a:ea typeface="+mn-ea"/>
                <a:cs typeface="+mn-cs"/>
              </a:rPr>
              <a:t>Jessica’s </a:t>
            </a:r>
            <a:r>
              <a:rPr lang="en-US" sz="1200" kern="1200" dirty="0" smtClean="0">
                <a:solidFill>
                  <a:schemeClr val="tx1"/>
                </a:solidFill>
                <a:effectLst/>
                <a:latin typeface="+mn-lt"/>
                <a:ea typeface="+mn-ea"/>
                <a:cs typeface="+mn-cs"/>
              </a:rPr>
              <a:t>e-mail is as follows:  </a:t>
            </a:r>
            <a:r>
              <a:rPr lang="en-US" sz="1200" u="sng" kern="1200" dirty="0" smtClean="0">
                <a:solidFill>
                  <a:schemeClr val="tx1"/>
                </a:solidFill>
                <a:effectLst/>
                <a:latin typeface="+mn-lt"/>
                <a:ea typeface="+mn-ea"/>
                <a:cs typeface="+mn-cs"/>
                <a:hlinkClick r:id="rId4"/>
              </a:rPr>
              <a:t>jessica@childhoodcancer.ca</a:t>
            </a:r>
            <a:r>
              <a:rPr lang="en-US"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5AC052B7-F7C2-9D43-BB3D-156F3CD22AF8}" type="slidenum">
              <a:rPr lang="en-US" smtClean="0"/>
              <a:t>9</a:t>
            </a:fld>
            <a:endParaRPr lang="en-US"/>
          </a:p>
        </p:txBody>
      </p:sp>
    </p:spTree>
    <p:extLst>
      <p:ext uri="{BB962C8B-B14F-4D97-AF65-F5344CB8AC3E}">
        <p14:creationId xmlns:p14="http://schemas.microsoft.com/office/powerpoint/2010/main" val="938669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CA"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7/7/2014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7/7/2014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7/7/2014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7/7/2014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2"/>
            <a:ext cx="7772400" cy="2200276"/>
          </a:xfrm>
        </p:spPr>
        <p:txBody>
          <a:bodyPr anchor="b">
            <a:normAutofit/>
          </a:bodyPr>
          <a:lstStyle>
            <a:lvl1pPr algn="l">
              <a:defRPr sz="4800" b="0" cap="all"/>
            </a:lvl1pPr>
          </a:lstStyle>
          <a:p>
            <a:r>
              <a:rPr lang="en-CA"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7/7/2014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7/7/2014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dirty="0"/>
          </a:p>
        </p:txBody>
      </p:sp>
      <p:sp>
        <p:nvSpPr>
          <p:cNvPr id="3" name="Text Placeholder 2"/>
          <p:cNvSpPr>
            <a:spLocks noGrp="1"/>
          </p:cNvSpPr>
          <p:nvPr>
            <p:ph type="body" idx="1"/>
          </p:nvPr>
        </p:nvSpPr>
        <p:spPr>
          <a:xfrm>
            <a:off x="45720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75488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7/7/2014</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cxnSp>
        <p:nvCxnSpPr>
          <p:cNvPr id="11" name="Straight Connector 10"/>
          <p:cNvCxnSpPr/>
          <p:nvPr/>
        </p:nvCxnSpPr>
        <p:spPr>
          <a:xfrm rot="5400000">
            <a:off x="2217817" y="4045824"/>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7/7/2014</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7/7/2014</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CA"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7/7/2014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CA" smtClean="0"/>
              <a:t>Click to edit Master title style</a:t>
            </a:r>
            <a:endParaRPr lang="en-US" dirty="0"/>
          </a:p>
        </p:txBody>
      </p:sp>
      <p:sp>
        <p:nvSpPr>
          <p:cNvPr id="3" name="Picture Placeholder 2"/>
          <p:cNvSpPr>
            <a:spLocks noGrp="1"/>
          </p:cNvSpPr>
          <p:nvPr>
            <p:ph type="pic" idx="1"/>
          </p:nvPr>
        </p:nvSpPr>
        <p:spPr>
          <a:xfrm>
            <a:off x="2858612" y="838203"/>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7/7/2014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eaLnBrk="1" latinLnBrk="0" hangingPunct="1"/>
            <a:fld id="{B41ABA4E-CD72-497B-97AA-7213B3980F60}" type="datetimeFigureOut">
              <a:rPr lang="en-US" smtClean="0"/>
              <a:pPr eaLnBrk="1" latinLnBrk="0" hangingPunct="1"/>
              <a:t>7/7/2014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0"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2E57653-3E58-4892-A7ED-712530ACC680}" type="slidenum">
              <a:rPr kumimoji="0" lang="en-US" smtClean="0"/>
              <a:pPr eaLnBrk="1" latinLnBrk="0" hangingPunct="1"/>
              <a:t>‹#›</a:t>
            </a:fld>
            <a:endParaRPr kumimoji="0" lang="en-US" dirty="0"/>
          </a:p>
        </p:txBody>
      </p:sp>
    </p:spTree>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544332"/>
            <a:ext cx="7848600" cy="1848456"/>
          </a:xfrm>
        </p:spPr>
        <p:txBody>
          <a:bodyPr>
            <a:noAutofit/>
          </a:bodyPr>
          <a:lstStyle/>
          <a:p>
            <a:pPr algn="ctr"/>
            <a:r>
              <a:rPr lang="en-US" sz="3600" dirty="0" smtClean="0">
                <a:latin typeface="Avenir Black Oblique"/>
                <a:cs typeface="Avenir Black Oblique"/>
              </a:rPr>
              <a:t>Special Education Needs</a:t>
            </a:r>
            <a:br>
              <a:rPr lang="en-US" sz="3600" dirty="0" smtClean="0">
                <a:latin typeface="Avenir Black Oblique"/>
                <a:cs typeface="Avenir Black Oblique"/>
              </a:rPr>
            </a:br>
            <a:r>
              <a:rPr lang="en-US" sz="3200" dirty="0" smtClean="0">
                <a:latin typeface="Avenir Black Oblique"/>
                <a:cs typeface="Avenir Black Oblique"/>
              </a:rPr>
              <a:t>During and After</a:t>
            </a:r>
            <a:r>
              <a:rPr lang="en-US" sz="3200" dirty="0">
                <a:latin typeface="Avenir Black Oblique"/>
                <a:cs typeface="Avenir Black Oblique"/>
              </a:rPr>
              <a:t> </a:t>
            </a:r>
            <a:r>
              <a:rPr lang="en-US" sz="3600" dirty="0" smtClean="0">
                <a:latin typeface="Avenir Black Oblique"/>
                <a:cs typeface="Avenir Black Oblique"/>
              </a:rPr>
              <a:t/>
            </a:r>
            <a:br>
              <a:rPr lang="en-US" sz="3600" dirty="0" smtClean="0">
                <a:latin typeface="Avenir Black Oblique"/>
                <a:cs typeface="Avenir Black Oblique"/>
              </a:rPr>
            </a:br>
            <a:r>
              <a:rPr lang="en-US" sz="3600" dirty="0" smtClean="0">
                <a:latin typeface="Avenir Black Oblique"/>
                <a:cs typeface="Avenir Black Oblique"/>
              </a:rPr>
              <a:t>Cancer Treatment</a:t>
            </a:r>
            <a:endParaRPr lang="en-US" sz="3600" dirty="0">
              <a:latin typeface="Avenir Black Oblique"/>
              <a:cs typeface="Avenir Black Oblique"/>
            </a:endParaRPr>
          </a:p>
        </p:txBody>
      </p:sp>
      <p:sp>
        <p:nvSpPr>
          <p:cNvPr id="2" name="Subtitle 1"/>
          <p:cNvSpPr>
            <a:spLocks noGrp="1"/>
          </p:cNvSpPr>
          <p:nvPr>
            <p:ph type="subTitle" idx="1"/>
          </p:nvPr>
        </p:nvSpPr>
        <p:spPr>
          <a:xfrm>
            <a:off x="1371600" y="2819399"/>
            <a:ext cx="6400800" cy="3451744"/>
          </a:xfrm>
        </p:spPr>
        <p:txBody>
          <a:bodyPr/>
          <a:lstStyle/>
          <a:p>
            <a:endParaRPr lang="en-US" dirty="0"/>
          </a:p>
        </p:txBody>
      </p:sp>
      <p:pic>
        <p:nvPicPr>
          <p:cNvPr id="4" name="Picture 3" descr="slid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150" y="2630932"/>
            <a:ext cx="8731521" cy="4037288"/>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089485" y="5923280"/>
            <a:ext cx="1914185" cy="670560"/>
          </a:xfrm>
          <a:prstGeom prst="rect">
            <a:avLst/>
          </a:prstGeom>
        </p:spPr>
      </p:pic>
    </p:spTree>
    <p:extLst>
      <p:ext uri="{BB962C8B-B14F-4D97-AF65-F5344CB8AC3E}">
        <p14:creationId xmlns:p14="http://schemas.microsoft.com/office/powerpoint/2010/main" val="37268950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Case Illustrations</a:t>
            </a:r>
            <a:endParaRPr lang="en-US" dirty="0"/>
          </a:p>
        </p:txBody>
      </p:sp>
      <p:sp>
        <p:nvSpPr>
          <p:cNvPr id="2" name="Content Placeholder 1"/>
          <p:cNvSpPr>
            <a:spLocks noGrp="1"/>
          </p:cNvSpPr>
          <p:nvPr>
            <p:ph idx="1"/>
          </p:nvPr>
        </p:nvSpPr>
        <p:spPr/>
        <p:txBody>
          <a:bodyPr>
            <a:normAutofit/>
          </a:bodyPr>
          <a:lstStyle/>
          <a:p>
            <a:r>
              <a:rPr lang="en-US" dirty="0" smtClean="0"/>
              <a:t>Sarah is nine years old and in grade four.  She lives at home with her dad, mom, older brother and younger sister.  Diagnosis: Standard Risk Acute Lymphoblastic Leukemia (ALL).</a:t>
            </a:r>
          </a:p>
          <a:p>
            <a:pPr marL="0" indent="0">
              <a:buNone/>
            </a:pPr>
            <a:endParaRPr lang="en-US" dirty="0" smtClean="0"/>
          </a:p>
          <a:p>
            <a:pPr marL="0" indent="0">
              <a:buNone/>
            </a:pPr>
            <a:endParaRPr lang="en-US" dirty="0" smtClean="0"/>
          </a:p>
          <a:p>
            <a:r>
              <a:rPr lang="en-US" dirty="0" smtClean="0"/>
              <a:t>Aiden is six years old and in grade one.  He lives in a single parent home with his mother, two older brothers, and younger sister.  Diagnosis:  Relapsed High Risk Acute Lymphoblastic Leukemia (ALL).</a:t>
            </a:r>
            <a:endParaRPr lang="en-US" dirty="0"/>
          </a:p>
        </p:txBody>
      </p:sp>
    </p:spTree>
    <p:extLst>
      <p:ext uri="{BB962C8B-B14F-4D97-AF65-F5344CB8AC3E}">
        <p14:creationId xmlns:p14="http://schemas.microsoft.com/office/powerpoint/2010/main" val="2790134719"/>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Impact on Family</a:t>
            </a:r>
            <a:endParaRPr lang="en-US" sz="3200" dirty="0"/>
          </a:p>
        </p:txBody>
      </p:sp>
      <p:sp>
        <p:nvSpPr>
          <p:cNvPr id="3" name="Content Placeholder 2"/>
          <p:cNvSpPr>
            <a:spLocks noGrp="1"/>
          </p:cNvSpPr>
          <p:nvPr>
            <p:ph idx="1"/>
          </p:nvPr>
        </p:nvSpPr>
        <p:spPr>
          <a:xfrm>
            <a:off x="113397" y="1600201"/>
            <a:ext cx="9030604" cy="5169913"/>
          </a:xfrm>
        </p:spPr>
        <p:txBody>
          <a:bodyPr>
            <a:normAutofit fontScale="47500" lnSpcReduction="20000"/>
          </a:bodyPr>
          <a:lstStyle/>
          <a:p>
            <a:endParaRPr lang="en-CA" dirty="0" smtClean="0"/>
          </a:p>
          <a:p>
            <a:pPr marL="0" indent="0">
              <a:buNone/>
            </a:pPr>
            <a:endParaRPr lang="en-CA" dirty="0"/>
          </a:p>
          <a:p>
            <a:pPr marL="0" indent="0">
              <a:buNone/>
            </a:pPr>
            <a:endParaRPr lang="en-CA" dirty="0" smtClean="0"/>
          </a:p>
          <a:p>
            <a:pPr marL="0" indent="0">
              <a:buNone/>
            </a:pPr>
            <a:endParaRPr lang="en-CA" sz="2500" b="1" dirty="0" smtClean="0"/>
          </a:p>
          <a:p>
            <a:pPr marL="0" indent="0">
              <a:buNone/>
            </a:pPr>
            <a:r>
              <a:rPr lang="en-CA" sz="2500" b="1" dirty="0" smtClean="0"/>
              <a:t>Parents live in crisis mode</a:t>
            </a:r>
          </a:p>
          <a:p>
            <a:r>
              <a:rPr lang="en-CA" sz="2500" dirty="0" smtClean="0"/>
              <a:t>Lack of sleep</a:t>
            </a:r>
          </a:p>
          <a:p>
            <a:r>
              <a:rPr lang="en-CA" sz="2500" dirty="0" smtClean="0"/>
              <a:t>Varying emotions</a:t>
            </a:r>
          </a:p>
          <a:p>
            <a:r>
              <a:rPr lang="en-CA" sz="2500" dirty="0" smtClean="0"/>
              <a:t>Highs and lows</a:t>
            </a:r>
          </a:p>
          <a:p>
            <a:r>
              <a:rPr lang="en-CA" sz="2500" dirty="0" smtClean="0"/>
              <a:t>Increased risk of mental health disorders (depression, anxiety, PTSD)</a:t>
            </a:r>
          </a:p>
          <a:p>
            <a:pPr marL="0" indent="0">
              <a:buNone/>
            </a:pPr>
            <a:endParaRPr lang="en-US" sz="2500" dirty="0" smtClean="0"/>
          </a:p>
          <a:p>
            <a:pPr marL="0" indent="0">
              <a:buNone/>
            </a:pPr>
            <a:r>
              <a:rPr lang="en-CA" sz="2500" b="1" dirty="0" smtClean="0"/>
              <a:t>Most parents struggle consistently with “normal” parental roles.  Consequently, the responsibilities increase upon diagnosis in the following areas:</a:t>
            </a:r>
          </a:p>
          <a:p>
            <a:r>
              <a:rPr lang="en-CA" sz="2500" dirty="0" smtClean="0"/>
              <a:t>They become the medical expert in their child’s disease, treatment, side effects and medications</a:t>
            </a:r>
          </a:p>
          <a:p>
            <a:r>
              <a:rPr lang="en-CA" sz="2500" dirty="0" smtClean="0"/>
              <a:t>They are more involved in their child’s education due to long absences from school</a:t>
            </a:r>
          </a:p>
          <a:p>
            <a:r>
              <a:rPr lang="en-CA" sz="2500" dirty="0" smtClean="0"/>
              <a:t>They become the communication expert between the hospital, school, friends, relatives and community</a:t>
            </a:r>
          </a:p>
          <a:p>
            <a:endParaRPr lang="en-CA" sz="2500" dirty="0" smtClean="0"/>
          </a:p>
          <a:p>
            <a:pPr marL="0" indent="0">
              <a:buNone/>
            </a:pPr>
            <a:r>
              <a:rPr lang="en-CA" sz="2500" b="1" dirty="0" smtClean="0"/>
              <a:t>Siblings </a:t>
            </a:r>
            <a:r>
              <a:rPr lang="en-CA" sz="2500" b="1" dirty="0"/>
              <a:t>in the family are affected </a:t>
            </a:r>
          </a:p>
          <a:p>
            <a:r>
              <a:rPr lang="en-CA" sz="2500" dirty="0"/>
              <a:t>S</a:t>
            </a:r>
            <a:r>
              <a:rPr lang="en-CA" sz="2500" dirty="0" smtClean="0"/>
              <a:t>eparated </a:t>
            </a:r>
            <a:r>
              <a:rPr lang="en-CA" sz="2500" dirty="0"/>
              <a:t>from their brother or sister  </a:t>
            </a:r>
            <a:endParaRPr lang="en-CA" sz="2500" dirty="0" smtClean="0"/>
          </a:p>
          <a:p>
            <a:r>
              <a:rPr lang="en-CA" sz="2500" dirty="0" smtClean="0"/>
              <a:t>Separated by one </a:t>
            </a:r>
            <a:r>
              <a:rPr lang="en-CA" sz="2500" dirty="0"/>
              <a:t>parent for weeks or </a:t>
            </a:r>
            <a:r>
              <a:rPr lang="en-CA" sz="2500" dirty="0" smtClean="0"/>
              <a:t>months</a:t>
            </a:r>
          </a:p>
          <a:p>
            <a:r>
              <a:rPr lang="en-CA" sz="2500" dirty="0" smtClean="0"/>
              <a:t>They worry </a:t>
            </a:r>
            <a:r>
              <a:rPr lang="en-CA" sz="2500" dirty="0"/>
              <a:t>about getting sick </a:t>
            </a:r>
            <a:r>
              <a:rPr lang="en-CA" sz="2500" dirty="0" smtClean="0"/>
              <a:t>themselves and infecting their terminally ill sibling</a:t>
            </a:r>
          </a:p>
          <a:p>
            <a:r>
              <a:rPr lang="en-CA" sz="2500" dirty="0"/>
              <a:t>T</a:t>
            </a:r>
            <a:r>
              <a:rPr lang="en-CA" sz="2500" dirty="0" smtClean="0"/>
              <a:t>hey </a:t>
            </a:r>
            <a:r>
              <a:rPr lang="en-CA" sz="2500" dirty="0"/>
              <a:t>worry about their </a:t>
            </a:r>
            <a:r>
              <a:rPr lang="en-CA" sz="2500" dirty="0" smtClean="0"/>
              <a:t>sibling (i.e. death)</a:t>
            </a:r>
            <a:endParaRPr lang="en-CA" sz="2500" dirty="0"/>
          </a:p>
          <a:p>
            <a:r>
              <a:rPr lang="en-CA" sz="2500" dirty="0"/>
              <a:t>F</a:t>
            </a:r>
            <a:r>
              <a:rPr lang="en-CA" sz="2500" dirty="0" smtClean="0"/>
              <a:t>ear</a:t>
            </a:r>
            <a:r>
              <a:rPr lang="en-CA" sz="2500" dirty="0"/>
              <a:t>, </a:t>
            </a:r>
            <a:r>
              <a:rPr lang="en-CA" sz="2500" dirty="0" smtClean="0"/>
              <a:t>jealousy, </a:t>
            </a:r>
            <a:r>
              <a:rPr lang="en-CA" sz="2500" dirty="0"/>
              <a:t>and abandonment issues all depending upon the </a:t>
            </a:r>
            <a:r>
              <a:rPr lang="en-CA" sz="2500" dirty="0" smtClean="0"/>
              <a:t>ages/understanding of child </a:t>
            </a:r>
          </a:p>
          <a:p>
            <a:r>
              <a:rPr lang="en-CA" sz="2500" dirty="0" smtClean="0"/>
              <a:t>They </a:t>
            </a:r>
            <a:r>
              <a:rPr lang="en-CA" sz="2500" dirty="0"/>
              <a:t>may have behavioural issues at </a:t>
            </a:r>
            <a:r>
              <a:rPr lang="en-CA" sz="2500" dirty="0" smtClean="0"/>
              <a:t>school and suffer </a:t>
            </a:r>
            <a:r>
              <a:rPr lang="en-CA" sz="2500" dirty="0"/>
              <a:t>from depression or </a:t>
            </a:r>
            <a:r>
              <a:rPr lang="en-CA" sz="2500" dirty="0" smtClean="0"/>
              <a:t>loneliness</a:t>
            </a:r>
          </a:p>
          <a:p>
            <a:pPr marL="0" indent="0">
              <a:buNone/>
            </a:pPr>
            <a:endParaRPr lang="en-US" sz="2500" b="1" dirty="0"/>
          </a:p>
          <a:p>
            <a:pPr marL="0" indent="0">
              <a:buNone/>
            </a:pPr>
            <a:r>
              <a:rPr lang="en-CA" sz="2500" b="1" dirty="0"/>
              <a:t>The financial impact on these </a:t>
            </a:r>
            <a:r>
              <a:rPr lang="en-CA" sz="2500" b="1" dirty="0" smtClean="0"/>
              <a:t>families </a:t>
            </a:r>
            <a:r>
              <a:rPr lang="en-CA" sz="2500" b="1" dirty="0"/>
              <a:t>is </a:t>
            </a:r>
            <a:r>
              <a:rPr lang="en-CA" sz="2500" b="1" dirty="0" smtClean="0"/>
              <a:t>tremendous</a:t>
            </a:r>
          </a:p>
          <a:p>
            <a:r>
              <a:rPr lang="en-CA" sz="2500" dirty="0" smtClean="0"/>
              <a:t>A Provincial </a:t>
            </a:r>
            <a:r>
              <a:rPr lang="en-CA" sz="2500" dirty="0"/>
              <a:t>survey was done in the </a:t>
            </a:r>
            <a:r>
              <a:rPr lang="en-CA" sz="2500" dirty="0" smtClean="0"/>
              <a:t>1990</a:t>
            </a:r>
            <a:r>
              <a:rPr lang="en-CA" sz="2500" dirty="0"/>
              <a:t>’s that indicated the </a:t>
            </a:r>
            <a:r>
              <a:rPr lang="en-CA" sz="2500" dirty="0" smtClean="0"/>
              <a:t>out-of-pocket </a:t>
            </a:r>
            <a:r>
              <a:rPr lang="en-CA" sz="2500" dirty="0"/>
              <a:t>expenses for the families by the time a child finished treatment on average was $</a:t>
            </a:r>
            <a:r>
              <a:rPr lang="en-CA" sz="2500" dirty="0" smtClean="0"/>
              <a:t>30,000; </a:t>
            </a:r>
            <a:r>
              <a:rPr lang="en-CA" sz="2500" dirty="0"/>
              <a:t>this did not account for lost wages, </a:t>
            </a:r>
            <a:r>
              <a:rPr lang="en-CA" sz="2500" dirty="0" smtClean="0"/>
              <a:t>relapse, </a:t>
            </a:r>
            <a:r>
              <a:rPr lang="en-CA" sz="2500" dirty="0"/>
              <a:t>or palliative care situations. Twenty years later, this figure is probably </a:t>
            </a:r>
            <a:r>
              <a:rPr lang="en-CA" sz="2500" dirty="0" smtClean="0"/>
              <a:t>higher</a:t>
            </a:r>
            <a:endParaRPr lang="en-US" sz="2500" dirty="0"/>
          </a:p>
        </p:txBody>
      </p:sp>
      <p:pic>
        <p:nvPicPr>
          <p:cNvPr id="4" name="Picture 3" descr="images-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9387" y="533402"/>
            <a:ext cx="2789551" cy="1677944"/>
          </a:xfrm>
          <a:prstGeom prst="rect">
            <a:avLst/>
          </a:prstGeom>
        </p:spPr>
      </p:pic>
      <p:pic>
        <p:nvPicPr>
          <p:cNvPr id="5" name="Picture 4" descr="images-5.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815" y="533401"/>
            <a:ext cx="2715875" cy="1553610"/>
          </a:xfrm>
          <a:prstGeom prst="rect">
            <a:avLst/>
          </a:prstGeom>
        </p:spPr>
      </p:pic>
    </p:spTree>
    <p:extLst>
      <p:ext uri="{BB962C8B-B14F-4D97-AF65-F5344CB8AC3E}">
        <p14:creationId xmlns:p14="http://schemas.microsoft.com/office/powerpoint/2010/main" val="227881879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273"/>
            <a:ext cx="2142680" cy="545668"/>
          </a:xfrm>
        </p:spPr>
        <p:txBody>
          <a:bodyPr>
            <a:normAutofit fontScale="90000"/>
          </a:bodyPr>
          <a:lstStyle/>
          <a:p>
            <a:pPr algn="ctr"/>
            <a:r>
              <a:rPr lang="en-US" sz="3600" dirty="0" smtClean="0"/>
              <a:t>Statistics</a:t>
            </a:r>
            <a:endParaRPr lang="en-US" sz="3600" dirty="0"/>
          </a:p>
        </p:txBody>
      </p:sp>
      <p:pic>
        <p:nvPicPr>
          <p:cNvPr id="15" name="Picture Placeholder 14" descr="images.jpeg"/>
          <p:cNvPicPr>
            <a:picLocks noGrp="1" noChangeAspect="1"/>
          </p:cNvPicPr>
          <p:nvPr>
            <p:ph type="pic" idx="1"/>
          </p:nvPr>
        </p:nvPicPr>
        <p:blipFill>
          <a:blip r:embed="rId2">
            <a:extLst>
              <a:ext uri="{28A0092B-C50C-407E-A947-70E740481C1C}">
                <a14:useLocalDpi xmlns:a14="http://schemas.microsoft.com/office/drawing/2010/main" val="0"/>
              </a:ext>
            </a:extLst>
          </a:blip>
          <a:srcRect l="6072" r="6072"/>
          <a:stretch>
            <a:fillRect/>
          </a:stretch>
        </p:blipFill>
        <p:spPr>
          <a:xfrm>
            <a:off x="3583327" y="850519"/>
            <a:ext cx="5179675" cy="5307224"/>
          </a:xfrm>
        </p:spPr>
      </p:pic>
      <p:sp>
        <p:nvSpPr>
          <p:cNvPr id="3" name="Content Placeholder 2"/>
          <p:cNvSpPr>
            <a:spLocks noGrp="1"/>
          </p:cNvSpPr>
          <p:nvPr>
            <p:ph type="body" sz="half" idx="2"/>
          </p:nvPr>
        </p:nvSpPr>
        <p:spPr>
          <a:xfrm>
            <a:off x="283491" y="997941"/>
            <a:ext cx="2716884" cy="5681452"/>
          </a:xfrm>
        </p:spPr>
        <p:txBody>
          <a:bodyPr>
            <a:normAutofit fontScale="77500" lnSpcReduction="20000"/>
          </a:bodyPr>
          <a:lstStyle/>
          <a:p>
            <a:pPr lvl="0"/>
            <a:endParaRPr lang="en-US" sz="1700" dirty="0" smtClean="0">
              <a:latin typeface="Arial"/>
              <a:cs typeface="Arial"/>
            </a:endParaRPr>
          </a:p>
          <a:p>
            <a:pPr marL="285750" lvl="0" indent="-285750">
              <a:buFont typeface="Arial"/>
              <a:buChar char="•"/>
            </a:pPr>
            <a:r>
              <a:rPr lang="en-US" sz="1700" dirty="0" smtClean="0">
                <a:latin typeface="Arial"/>
                <a:cs typeface="Arial"/>
              </a:rPr>
              <a:t>Each </a:t>
            </a:r>
            <a:r>
              <a:rPr lang="en-US" sz="1700" dirty="0">
                <a:latin typeface="Arial"/>
                <a:cs typeface="Arial"/>
              </a:rPr>
              <a:t>year, about </a:t>
            </a:r>
            <a:r>
              <a:rPr lang="en-US" sz="1700" dirty="0" smtClean="0">
                <a:latin typeface="Arial"/>
                <a:cs typeface="Arial"/>
              </a:rPr>
              <a:t>1,500 children/youth are diagnosed with cancer</a:t>
            </a:r>
          </a:p>
          <a:p>
            <a:pPr marL="0" lvl="0" indent="0">
              <a:buNone/>
            </a:pPr>
            <a:endParaRPr lang="en-US" sz="1700" b="1" i="1" dirty="0">
              <a:latin typeface="Arial"/>
              <a:cs typeface="Arial"/>
            </a:endParaRPr>
          </a:p>
          <a:p>
            <a:pPr marL="285750" lvl="0" indent="-285750">
              <a:buFont typeface="Arial"/>
              <a:buChar char="•"/>
            </a:pPr>
            <a:r>
              <a:rPr lang="en-US" sz="1700" b="1" i="1" dirty="0">
                <a:latin typeface="Arial"/>
                <a:cs typeface="Arial"/>
              </a:rPr>
              <a:t>Childhood cancers have a close to a 75% cure rate, with leukemia leading the overall cure rate at 90</a:t>
            </a:r>
            <a:r>
              <a:rPr lang="en-US" sz="1700" b="1" i="1" dirty="0" smtClean="0">
                <a:latin typeface="Arial"/>
                <a:cs typeface="Arial"/>
              </a:rPr>
              <a:t>%</a:t>
            </a:r>
            <a:endParaRPr lang="en-US" sz="1700" b="1" i="1" dirty="0">
              <a:latin typeface="Arial"/>
              <a:cs typeface="Arial"/>
            </a:endParaRPr>
          </a:p>
          <a:p>
            <a:pPr marL="0" lvl="0" indent="0">
              <a:buNone/>
            </a:pPr>
            <a:endParaRPr lang="en-US" sz="1700" dirty="0">
              <a:latin typeface="Arial"/>
              <a:cs typeface="Arial"/>
            </a:endParaRPr>
          </a:p>
          <a:p>
            <a:pPr marL="285750" lvl="0" indent="-285750">
              <a:buFont typeface="Arial"/>
              <a:buChar char="•"/>
            </a:pPr>
            <a:r>
              <a:rPr lang="en-US" sz="1700" dirty="0">
                <a:latin typeface="Arial"/>
                <a:cs typeface="Arial"/>
              </a:rPr>
              <a:t>Most common types of cancers include l</a:t>
            </a:r>
            <a:r>
              <a:rPr lang="en-US" sz="1700" dirty="0" smtClean="0">
                <a:latin typeface="Arial"/>
                <a:cs typeface="Arial"/>
              </a:rPr>
              <a:t>eukemias</a:t>
            </a:r>
            <a:r>
              <a:rPr lang="en-US" sz="1700" dirty="0">
                <a:latin typeface="Arial"/>
                <a:cs typeface="Arial"/>
              </a:rPr>
              <a:t>, tumours of the brain and nervous system, the lymphatic system, kidneys, bones and </a:t>
            </a:r>
            <a:r>
              <a:rPr lang="en-US" sz="1700" dirty="0" smtClean="0">
                <a:latin typeface="Arial"/>
                <a:cs typeface="Arial"/>
              </a:rPr>
              <a:t>muscles</a:t>
            </a:r>
          </a:p>
          <a:p>
            <a:pPr marL="0" lvl="0" indent="0">
              <a:buNone/>
            </a:pPr>
            <a:endParaRPr lang="en-US" sz="1700" dirty="0">
              <a:latin typeface="Arial"/>
              <a:cs typeface="Arial"/>
            </a:endParaRPr>
          </a:p>
          <a:p>
            <a:pPr marL="285750" lvl="0" indent="-285750">
              <a:buFont typeface="Arial"/>
              <a:buChar char="•"/>
            </a:pPr>
            <a:r>
              <a:rPr lang="en-US" sz="1700" dirty="0">
                <a:latin typeface="Arial"/>
                <a:cs typeface="Arial"/>
              </a:rPr>
              <a:t>Cancer affects all ethnic, gender, and socioeconomic </a:t>
            </a:r>
            <a:r>
              <a:rPr lang="en-US" sz="1700" dirty="0" smtClean="0">
                <a:latin typeface="Arial"/>
                <a:cs typeface="Arial"/>
              </a:rPr>
              <a:t>groups</a:t>
            </a:r>
          </a:p>
          <a:p>
            <a:pPr marL="0" lvl="0" indent="0">
              <a:buNone/>
            </a:pPr>
            <a:endParaRPr lang="en-US" sz="1700" dirty="0" smtClean="0">
              <a:latin typeface="Arial"/>
              <a:cs typeface="Arial"/>
            </a:endParaRPr>
          </a:p>
          <a:p>
            <a:pPr marL="285750" lvl="0" indent="-285750">
              <a:buFont typeface="Arial"/>
              <a:buChar char="•"/>
            </a:pPr>
            <a:r>
              <a:rPr lang="en-US" sz="1700" b="1" i="1" dirty="0" smtClean="0">
                <a:latin typeface="Arial"/>
                <a:cs typeface="Arial"/>
              </a:rPr>
              <a:t>3 out of 5 survivors will develop long-term and late effects of treatment</a:t>
            </a:r>
          </a:p>
          <a:p>
            <a:pPr marL="0" lvl="0" indent="0">
              <a:buNone/>
            </a:pPr>
            <a:endParaRPr lang="en-US" sz="1700" dirty="0" smtClean="0">
              <a:latin typeface="Arial"/>
              <a:cs typeface="Arial"/>
            </a:endParaRPr>
          </a:p>
          <a:p>
            <a:pPr marL="285750" lvl="0" indent="-285750">
              <a:buFont typeface="Arial"/>
              <a:buChar char="•"/>
            </a:pPr>
            <a:r>
              <a:rPr lang="en-US" sz="1700" dirty="0" smtClean="0">
                <a:latin typeface="Arial"/>
                <a:cs typeface="Arial"/>
              </a:rPr>
              <a:t>30</a:t>
            </a:r>
            <a:r>
              <a:rPr lang="en-US" sz="1700" dirty="0">
                <a:latin typeface="Arial"/>
                <a:cs typeface="Arial"/>
              </a:rPr>
              <a:t>% of children diagnosed will </a:t>
            </a:r>
            <a:r>
              <a:rPr lang="en-US" sz="1700" dirty="0" smtClean="0">
                <a:latin typeface="Arial"/>
                <a:cs typeface="Arial"/>
              </a:rPr>
              <a:t>relapse (this leads to further treatment, such as radiation, high doses of chemotherapy, and transplant).  </a:t>
            </a:r>
            <a:endParaRPr lang="en-US" sz="1700" dirty="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227620847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76291"/>
            <a:ext cx="8534400" cy="981461"/>
          </a:xfrm>
        </p:spPr>
        <p:txBody>
          <a:bodyPr>
            <a:normAutofit/>
          </a:bodyPr>
          <a:lstStyle/>
          <a:p>
            <a:pPr algn="ctr"/>
            <a:r>
              <a:rPr lang="en-US" sz="2800" dirty="0" smtClean="0"/>
              <a:t>The Two Significant Statistics that Impact the Special Educations Needs of Children Diagnosed with Cancer</a:t>
            </a:r>
            <a:endParaRPr lang="en-US" sz="2800" dirty="0"/>
          </a:p>
        </p:txBody>
      </p:sp>
      <p:sp>
        <p:nvSpPr>
          <p:cNvPr id="3" name="Content Placeholder 2"/>
          <p:cNvSpPr>
            <a:spLocks noGrp="1"/>
          </p:cNvSpPr>
          <p:nvPr>
            <p:ph idx="1"/>
          </p:nvPr>
        </p:nvSpPr>
        <p:spPr/>
        <p:txBody>
          <a:bodyPr>
            <a:normAutofit/>
          </a:bodyPr>
          <a:lstStyle/>
          <a:p>
            <a:pPr marL="0" lvl="0" indent="0">
              <a:buNone/>
            </a:pPr>
            <a:endParaRPr lang="en-US" b="1" i="1" dirty="0"/>
          </a:p>
          <a:p>
            <a:pPr lvl="0"/>
            <a:r>
              <a:rPr lang="en-US" b="1" i="1" dirty="0"/>
              <a:t>Childhood cancers have a close to a 75% cure rate, with leukemia leading the overall cure rate at 90</a:t>
            </a:r>
            <a:r>
              <a:rPr lang="en-US" b="1" i="1" dirty="0" smtClean="0"/>
              <a:t>%</a:t>
            </a:r>
          </a:p>
          <a:p>
            <a:pPr lvl="0"/>
            <a:endParaRPr lang="en-US" b="1" i="1" dirty="0"/>
          </a:p>
          <a:p>
            <a:pPr lvl="0"/>
            <a:endParaRPr lang="en-US" b="1" i="1" dirty="0" smtClean="0"/>
          </a:p>
          <a:p>
            <a:pPr lvl="0"/>
            <a:endParaRPr lang="en-US" b="1" i="1" dirty="0"/>
          </a:p>
          <a:p>
            <a:pPr lvl="0"/>
            <a:endParaRPr lang="en-US" b="1" i="1" dirty="0" smtClean="0"/>
          </a:p>
          <a:p>
            <a:r>
              <a:rPr lang="en-US" b="1" i="1" dirty="0" smtClean="0"/>
              <a:t>3 out </a:t>
            </a:r>
            <a:r>
              <a:rPr lang="en-US" b="1" i="1" dirty="0"/>
              <a:t>of 5 survivors will develop long-term and late effects of </a:t>
            </a:r>
            <a:r>
              <a:rPr lang="en-US" b="1" i="1" dirty="0" smtClean="0"/>
              <a:t>treatment</a:t>
            </a:r>
            <a:endParaRPr lang="en-US" b="1" i="1" dirty="0"/>
          </a:p>
          <a:p>
            <a:pPr lvl="0"/>
            <a:endParaRPr lang="en-US" b="1" i="1" dirty="0"/>
          </a:p>
          <a:p>
            <a:endParaRPr lang="en-US" dirty="0"/>
          </a:p>
        </p:txBody>
      </p:sp>
    </p:spTree>
    <p:extLst>
      <p:ext uri="{BB962C8B-B14F-4D97-AF65-F5344CB8AC3E}">
        <p14:creationId xmlns:p14="http://schemas.microsoft.com/office/powerpoint/2010/main" val="104815695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7761"/>
            <a:ext cx="8534400" cy="760748"/>
          </a:xfrm>
        </p:spPr>
        <p:txBody>
          <a:bodyPr>
            <a:noAutofit/>
          </a:bodyPr>
          <a:lstStyle/>
          <a:p>
            <a:pPr algn="ctr"/>
            <a:r>
              <a:rPr lang="en-US" sz="2800" dirty="0" smtClean="0"/>
              <a:t>How Does Cancer Treatment Affect a Child’s Learning?  </a:t>
            </a:r>
            <a:endParaRPr lang="en-US" sz="2800" dirty="0"/>
          </a:p>
        </p:txBody>
      </p:sp>
      <p:sp>
        <p:nvSpPr>
          <p:cNvPr id="3" name="Content Placeholder 2"/>
          <p:cNvSpPr>
            <a:spLocks noGrp="1"/>
          </p:cNvSpPr>
          <p:nvPr>
            <p:ph idx="1"/>
          </p:nvPr>
        </p:nvSpPr>
        <p:spPr>
          <a:xfrm>
            <a:off x="181435" y="988509"/>
            <a:ext cx="8833579" cy="5881787"/>
          </a:xfrm>
        </p:spPr>
        <p:txBody>
          <a:bodyPr>
            <a:normAutofit fontScale="55000" lnSpcReduction="20000"/>
          </a:bodyPr>
          <a:lstStyle/>
          <a:p>
            <a:pPr marL="0" indent="0">
              <a:buNone/>
            </a:pPr>
            <a:endParaRPr lang="en-US" sz="2500" dirty="0" smtClean="0"/>
          </a:p>
          <a:p>
            <a:r>
              <a:rPr lang="en-US" sz="2500" dirty="0" smtClean="0"/>
              <a:t>Treatment for children is lengthy (based upon a standard protocol for leukemia without a relapse)</a:t>
            </a:r>
          </a:p>
          <a:p>
            <a:pPr lvl="1"/>
            <a:r>
              <a:rPr lang="en-US" sz="2500" dirty="0" smtClean="0"/>
              <a:t>Girls’ treatment lasts 2.5 years</a:t>
            </a:r>
          </a:p>
          <a:p>
            <a:pPr lvl="1"/>
            <a:r>
              <a:rPr lang="en-US" sz="2500" dirty="0" smtClean="0"/>
              <a:t>Boys’ treatment lasts 3.5 years </a:t>
            </a:r>
          </a:p>
          <a:p>
            <a:pPr lvl="1"/>
            <a:r>
              <a:rPr lang="en-US" sz="2500" dirty="0" smtClean="0"/>
              <a:t>Relapses result in longer treatments and more hospital admittance</a:t>
            </a:r>
            <a:endParaRPr lang="en-US" sz="2500" dirty="0"/>
          </a:p>
          <a:p>
            <a:pPr lvl="0"/>
            <a:r>
              <a:rPr lang="en-US" sz="2500" dirty="0"/>
              <a:t>Frequent hospitalizations </a:t>
            </a:r>
            <a:r>
              <a:rPr lang="en-US" sz="2500" dirty="0" smtClean="0"/>
              <a:t>affect </a:t>
            </a:r>
            <a:r>
              <a:rPr lang="en-US" sz="2500" dirty="0"/>
              <a:t>school </a:t>
            </a:r>
            <a:r>
              <a:rPr lang="en-US" sz="2500" dirty="0" smtClean="0"/>
              <a:t>attendance</a:t>
            </a:r>
            <a:endParaRPr lang="en-US" sz="2500" dirty="0"/>
          </a:p>
          <a:p>
            <a:pPr lvl="0"/>
            <a:r>
              <a:rPr lang="en-US" sz="2500" dirty="0"/>
              <a:t>Students may feel sick for 24 hours or more after </a:t>
            </a:r>
            <a:r>
              <a:rPr lang="en-US" sz="2500" dirty="0" smtClean="0"/>
              <a:t>chemotherapy</a:t>
            </a:r>
            <a:endParaRPr lang="en-US" sz="2500" dirty="0"/>
          </a:p>
          <a:p>
            <a:pPr lvl="0"/>
            <a:r>
              <a:rPr lang="en-US" sz="2500" dirty="0"/>
              <a:t>Child may seem listless and lethargic when they first return to </a:t>
            </a:r>
            <a:r>
              <a:rPr lang="en-US" sz="2500" dirty="0" smtClean="0"/>
              <a:t>school</a:t>
            </a:r>
            <a:endParaRPr lang="en-US" sz="2500" dirty="0"/>
          </a:p>
          <a:p>
            <a:pPr lvl="0"/>
            <a:r>
              <a:rPr lang="en-US" sz="2500" dirty="0"/>
              <a:t>Appear pale and complain of dizziness, headaches, shortness of </a:t>
            </a:r>
            <a:r>
              <a:rPr lang="en-US" sz="2500" dirty="0" smtClean="0"/>
              <a:t>breath</a:t>
            </a:r>
            <a:endParaRPr lang="en-US" sz="2500" dirty="0"/>
          </a:p>
          <a:p>
            <a:pPr lvl="0"/>
            <a:r>
              <a:rPr lang="en-US" sz="2500" dirty="0"/>
              <a:t>Tire </a:t>
            </a:r>
            <a:r>
              <a:rPr lang="en-US" sz="2500" dirty="0" smtClean="0"/>
              <a:t>easily</a:t>
            </a:r>
          </a:p>
          <a:p>
            <a:pPr lvl="0"/>
            <a:r>
              <a:rPr lang="en-US" sz="2500" dirty="0" smtClean="0"/>
              <a:t>Children attend school with a Port-a-</a:t>
            </a:r>
            <a:r>
              <a:rPr lang="en-US" sz="2500" dirty="0" err="1" smtClean="0"/>
              <a:t>Cath</a:t>
            </a:r>
            <a:r>
              <a:rPr lang="en-US" sz="2500" dirty="0" smtClean="0"/>
              <a:t> or Hickman line (catheters), which causes increased risk to the child</a:t>
            </a:r>
            <a:endParaRPr lang="en-US" sz="2500" dirty="0"/>
          </a:p>
          <a:p>
            <a:pPr lvl="0"/>
            <a:r>
              <a:rPr lang="en-US" sz="2500" dirty="0"/>
              <a:t>Suffer lapses in concentration</a:t>
            </a:r>
          </a:p>
          <a:p>
            <a:pPr lvl="0"/>
            <a:r>
              <a:rPr lang="en-US" sz="2500" dirty="0" smtClean="0"/>
              <a:t>Drowsiness </a:t>
            </a:r>
            <a:r>
              <a:rPr lang="en-US" sz="2500" dirty="0"/>
              <a:t>(especially </a:t>
            </a:r>
            <a:r>
              <a:rPr lang="en-US" sz="2500" dirty="0" smtClean="0"/>
              <a:t>5-8 </a:t>
            </a:r>
            <a:r>
              <a:rPr lang="en-US" sz="2500" dirty="0"/>
              <a:t>weeks </a:t>
            </a:r>
            <a:r>
              <a:rPr lang="en-US" sz="2500" dirty="0" smtClean="0"/>
              <a:t>post-radiation</a:t>
            </a:r>
            <a:r>
              <a:rPr lang="en-US" sz="2500" dirty="0"/>
              <a:t>, and can last for </a:t>
            </a:r>
            <a:r>
              <a:rPr lang="en-US" sz="2500" dirty="0" smtClean="0"/>
              <a:t>1-2 </a:t>
            </a:r>
            <a:r>
              <a:rPr lang="en-US" sz="2500" dirty="0"/>
              <a:t>weeks</a:t>
            </a:r>
            <a:r>
              <a:rPr lang="en-US" sz="2500" dirty="0" smtClean="0"/>
              <a:t>)</a:t>
            </a:r>
            <a:endParaRPr lang="en-US" sz="2500" dirty="0"/>
          </a:p>
          <a:p>
            <a:pPr lvl="0"/>
            <a:r>
              <a:rPr lang="en-US" sz="2500" dirty="0"/>
              <a:t>Physical side effects, such as weak ankles, aches, physical </a:t>
            </a:r>
            <a:r>
              <a:rPr lang="en-US" sz="2500" dirty="0" smtClean="0"/>
              <a:t>pains </a:t>
            </a:r>
            <a:endParaRPr lang="en-US" sz="2500" dirty="0"/>
          </a:p>
          <a:p>
            <a:pPr lvl="0"/>
            <a:r>
              <a:rPr lang="en-US" sz="2500" dirty="0"/>
              <a:t>Difficulty walking or climbing stairs</a:t>
            </a:r>
          </a:p>
          <a:p>
            <a:pPr lvl="0"/>
            <a:r>
              <a:rPr lang="en-US" sz="2500" dirty="0"/>
              <a:t>Lack of </a:t>
            </a:r>
            <a:r>
              <a:rPr lang="en-US" sz="2500" dirty="0" smtClean="0"/>
              <a:t>coordination </a:t>
            </a:r>
            <a:r>
              <a:rPr lang="en-US" sz="2500" dirty="0"/>
              <a:t>and c</a:t>
            </a:r>
            <a:r>
              <a:rPr lang="en-US" sz="2500" dirty="0" smtClean="0"/>
              <a:t>oncentration</a:t>
            </a:r>
            <a:r>
              <a:rPr lang="en-US" sz="2500" dirty="0"/>
              <a:t>, which can cause problems with handwriting</a:t>
            </a:r>
          </a:p>
          <a:p>
            <a:pPr lvl="0"/>
            <a:r>
              <a:rPr lang="en-US" sz="2500" dirty="0"/>
              <a:t>Change in </a:t>
            </a:r>
            <a:r>
              <a:rPr lang="en-US" sz="2500" dirty="0" smtClean="0"/>
              <a:t>physical </a:t>
            </a:r>
            <a:r>
              <a:rPr lang="en-US" sz="2500" dirty="0"/>
              <a:t>appearance (weight loss </a:t>
            </a:r>
            <a:r>
              <a:rPr lang="en-US" sz="2500" dirty="0" smtClean="0"/>
              <a:t>or </a:t>
            </a:r>
            <a:r>
              <a:rPr lang="en-US" sz="2500" dirty="0"/>
              <a:t>gain depending on phase of treatment</a:t>
            </a:r>
            <a:r>
              <a:rPr lang="en-US" sz="2500" dirty="0" smtClean="0"/>
              <a:t>)</a:t>
            </a:r>
          </a:p>
          <a:p>
            <a:pPr lvl="0"/>
            <a:r>
              <a:rPr lang="en-US" sz="2500" dirty="0" smtClean="0"/>
              <a:t>Concerns </a:t>
            </a:r>
            <a:r>
              <a:rPr lang="en-US" sz="2500" dirty="0"/>
              <a:t>of child being bullied as a result of physical </a:t>
            </a:r>
            <a:r>
              <a:rPr lang="en-US" sz="2500" dirty="0" smtClean="0"/>
              <a:t>appearance</a:t>
            </a:r>
            <a:endParaRPr lang="en-US" sz="2500" dirty="0"/>
          </a:p>
          <a:p>
            <a:pPr lvl="0"/>
            <a:r>
              <a:rPr lang="en-US" sz="2500" dirty="0"/>
              <a:t>Bleeding</a:t>
            </a:r>
          </a:p>
          <a:p>
            <a:pPr lvl="0"/>
            <a:r>
              <a:rPr lang="en-US" sz="2500" dirty="0"/>
              <a:t>Seizures</a:t>
            </a:r>
          </a:p>
          <a:p>
            <a:pPr lvl="0"/>
            <a:r>
              <a:rPr lang="en-US" sz="2500" dirty="0"/>
              <a:t>Emotional </a:t>
            </a:r>
            <a:r>
              <a:rPr lang="en-US" sz="2500" dirty="0" smtClean="0"/>
              <a:t>effects</a:t>
            </a:r>
            <a:endParaRPr lang="en-US" sz="2500" dirty="0"/>
          </a:p>
          <a:p>
            <a:pPr lvl="0"/>
            <a:r>
              <a:rPr lang="en-US" sz="2500" dirty="0"/>
              <a:t>Sun </a:t>
            </a:r>
            <a:r>
              <a:rPr lang="en-US" sz="2500" dirty="0" smtClean="0"/>
              <a:t>sensitivity </a:t>
            </a:r>
            <a:r>
              <a:rPr lang="en-US" sz="2500" dirty="0"/>
              <a:t>as a result of some chemotherapies</a:t>
            </a:r>
          </a:p>
          <a:p>
            <a:pPr lvl="0"/>
            <a:r>
              <a:rPr lang="en-US" sz="2500" dirty="0"/>
              <a:t>Learning </a:t>
            </a:r>
            <a:r>
              <a:rPr lang="en-US" sz="2500" dirty="0" smtClean="0"/>
              <a:t>disabilities</a:t>
            </a:r>
          </a:p>
          <a:p>
            <a:pPr lvl="0"/>
            <a:r>
              <a:rPr lang="en-US" sz="2500" dirty="0" smtClean="0"/>
              <a:t>Psychological Impact on children as a result of medical trauma</a:t>
            </a:r>
          </a:p>
          <a:p>
            <a:pPr lvl="0"/>
            <a:endParaRPr lang="en-US" sz="2500" dirty="0"/>
          </a:p>
          <a:p>
            <a:pPr marL="0" indent="0">
              <a:buNone/>
            </a:pPr>
            <a:endParaRPr lang="en-US" b="1" dirty="0"/>
          </a:p>
          <a:p>
            <a:pPr marL="0" indent="0">
              <a:buNone/>
            </a:pPr>
            <a:endParaRPr lang="en-US" dirty="0"/>
          </a:p>
          <a:p>
            <a:endParaRPr lang="en-US" dirty="0"/>
          </a:p>
        </p:txBody>
      </p:sp>
    </p:spTree>
    <p:extLst>
      <p:ext uri="{BB962C8B-B14F-4D97-AF65-F5344CB8AC3E}">
        <p14:creationId xmlns:p14="http://schemas.microsoft.com/office/powerpoint/2010/main" val="184397731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752" y="272167"/>
            <a:ext cx="8534400" cy="907218"/>
          </a:xfrm>
        </p:spPr>
        <p:txBody>
          <a:bodyPr>
            <a:noAutofit/>
          </a:bodyPr>
          <a:lstStyle/>
          <a:p>
            <a:pPr algn="ctr"/>
            <a:r>
              <a:rPr lang="en-US" sz="2400" dirty="0" smtClean="0"/>
              <a:t>Implications of Long-term Side Effects </a:t>
            </a:r>
            <a:br>
              <a:rPr lang="en-US" sz="2400" dirty="0" smtClean="0"/>
            </a:br>
            <a:r>
              <a:rPr lang="en-US" sz="2400" dirty="0" smtClean="0"/>
              <a:t>or Late Effects of Treatment </a:t>
            </a:r>
            <a:endParaRPr lang="en-US" sz="2400" dirty="0"/>
          </a:p>
        </p:txBody>
      </p:sp>
      <p:sp>
        <p:nvSpPr>
          <p:cNvPr id="5" name="Content Placeholder 4"/>
          <p:cNvSpPr>
            <a:spLocks noGrp="1"/>
          </p:cNvSpPr>
          <p:nvPr>
            <p:ph idx="1"/>
          </p:nvPr>
        </p:nvSpPr>
        <p:spPr>
          <a:xfrm>
            <a:off x="102057" y="1077321"/>
            <a:ext cx="8867596" cy="5613411"/>
          </a:xfrm>
        </p:spPr>
        <p:txBody>
          <a:bodyPr>
            <a:normAutofit lnSpcReduction="10000"/>
          </a:bodyPr>
          <a:lstStyle/>
          <a:p>
            <a:r>
              <a:rPr lang="en-US" sz="1200" dirty="0" smtClean="0">
                <a:latin typeface="Arial"/>
                <a:cs typeface="Arial"/>
              </a:rPr>
              <a:t>3 </a:t>
            </a:r>
            <a:r>
              <a:rPr lang="en-US" sz="1200" dirty="0">
                <a:latin typeface="Arial"/>
                <a:cs typeface="Arial"/>
              </a:rPr>
              <a:t>out of 5 survivors develop late </a:t>
            </a:r>
            <a:r>
              <a:rPr lang="en-US" sz="1200" dirty="0" smtClean="0">
                <a:latin typeface="Arial"/>
                <a:cs typeface="Arial"/>
              </a:rPr>
              <a:t>effects/long-term side effects once cancer treatment has ended, whether months or years later</a:t>
            </a:r>
          </a:p>
          <a:p>
            <a:pPr marL="0" indent="0">
              <a:buNone/>
            </a:pPr>
            <a:endParaRPr lang="en-US" sz="1200" dirty="0">
              <a:latin typeface="Arial"/>
              <a:cs typeface="Arial"/>
            </a:endParaRPr>
          </a:p>
          <a:p>
            <a:r>
              <a:rPr lang="en-US" sz="1200" dirty="0" smtClean="0">
                <a:latin typeface="Arial"/>
                <a:cs typeface="Arial"/>
              </a:rPr>
              <a:t>Direct </a:t>
            </a:r>
            <a:r>
              <a:rPr lang="en-US" sz="1200" dirty="0">
                <a:latin typeface="Arial"/>
                <a:cs typeface="Arial"/>
              </a:rPr>
              <a:t>effect on growth hormone production, </a:t>
            </a:r>
            <a:r>
              <a:rPr lang="en-US" sz="1200" dirty="0" smtClean="0">
                <a:latin typeface="Arial"/>
                <a:cs typeface="Arial"/>
              </a:rPr>
              <a:t>bone, </a:t>
            </a:r>
            <a:r>
              <a:rPr lang="en-US" sz="1200" dirty="0">
                <a:latin typeface="Arial"/>
                <a:cs typeface="Arial"/>
              </a:rPr>
              <a:t>and developing tissues, which all affect the final height and development of the child</a:t>
            </a:r>
            <a:r>
              <a:rPr lang="en-US" sz="1200" dirty="0" smtClean="0">
                <a:latin typeface="Arial"/>
                <a:cs typeface="Arial"/>
              </a:rPr>
              <a:t>.  This lack of growth can cause mental health concerns for children, which will impact their social development at school and impede upon their learning.</a:t>
            </a:r>
          </a:p>
          <a:p>
            <a:pPr marL="0" indent="0">
              <a:buNone/>
            </a:pPr>
            <a:endParaRPr lang="en-US" sz="1200" dirty="0" smtClean="0">
              <a:latin typeface="Arial"/>
              <a:cs typeface="Arial"/>
            </a:endParaRPr>
          </a:p>
          <a:p>
            <a:r>
              <a:rPr lang="en-US" sz="1200" dirty="0" smtClean="0">
                <a:latin typeface="Arial"/>
                <a:cs typeface="Arial"/>
              </a:rPr>
              <a:t>Those who survive may have permanent side effects, which may include but are not limited to deafness, blindness, heart, kidney, and fertility issues</a:t>
            </a:r>
          </a:p>
          <a:p>
            <a:endParaRPr lang="en-US" sz="1200" dirty="0">
              <a:latin typeface="Arial"/>
              <a:cs typeface="Arial"/>
            </a:endParaRPr>
          </a:p>
          <a:p>
            <a:r>
              <a:rPr lang="en-US" sz="1200" dirty="0" smtClean="0">
                <a:latin typeface="Arial"/>
                <a:cs typeface="Arial"/>
              </a:rPr>
              <a:t>Secondary cancers</a:t>
            </a:r>
            <a:endParaRPr lang="en-US" sz="1200" dirty="0">
              <a:latin typeface="Arial"/>
              <a:cs typeface="Arial"/>
            </a:endParaRPr>
          </a:p>
          <a:p>
            <a:pPr marL="0" indent="0">
              <a:buNone/>
            </a:pPr>
            <a:endParaRPr lang="en-US" sz="1200" dirty="0">
              <a:latin typeface="Arial"/>
              <a:cs typeface="Arial"/>
            </a:endParaRPr>
          </a:p>
          <a:p>
            <a:r>
              <a:rPr lang="en-US" sz="1200" dirty="0" smtClean="0">
                <a:latin typeface="Arial"/>
                <a:cs typeface="Arial"/>
              </a:rPr>
              <a:t>Chemotherapy </a:t>
            </a:r>
            <a:r>
              <a:rPr lang="en-US" sz="1200" dirty="0">
                <a:latin typeface="Arial"/>
                <a:cs typeface="Arial"/>
              </a:rPr>
              <a:t>and radiation can also affect the brain and central nervous system and these effects may gradually emerge as learning difficulties.  The impact of chemotherapy on information retention and processing is referred to as “chemo-brain.”    Although students may achieve within the usual intelligence range, they may be less successful with tasks that require memory and fast mental processing skills, attention, concentration, visual motor processing, and working under time constraints</a:t>
            </a:r>
            <a:r>
              <a:rPr lang="en-US" sz="1200" dirty="0" smtClean="0">
                <a:latin typeface="Arial"/>
                <a:cs typeface="Arial"/>
              </a:rPr>
              <a:t>.</a:t>
            </a:r>
            <a:r>
              <a:rPr lang="en-US" sz="1200" dirty="0"/>
              <a:t> </a:t>
            </a:r>
            <a:r>
              <a:rPr lang="en-US" sz="1200" dirty="0">
                <a:latin typeface="+mj-lt"/>
              </a:rPr>
              <a:t>Consideration of these factors should be taken when assessing the student's progress, and subsequently in programming for their learning.</a:t>
            </a:r>
            <a:endParaRPr lang="en-US" sz="1200" dirty="0" smtClean="0">
              <a:latin typeface="+mj-lt"/>
              <a:cs typeface="Arial"/>
            </a:endParaRPr>
          </a:p>
          <a:p>
            <a:pPr marL="0" indent="0">
              <a:buNone/>
            </a:pPr>
            <a:endParaRPr lang="en-US" sz="1200" dirty="0" smtClean="0">
              <a:latin typeface="Arial"/>
              <a:cs typeface="Arial"/>
            </a:endParaRPr>
          </a:p>
          <a:p>
            <a:r>
              <a:rPr lang="en-US" sz="1200" dirty="0" smtClean="0">
                <a:latin typeface="Arial"/>
                <a:cs typeface="Arial"/>
              </a:rPr>
              <a:t>Children who have undergone cranial radiation often struggle with short-term memory function</a:t>
            </a:r>
          </a:p>
          <a:p>
            <a:endParaRPr lang="en-US" sz="1200" dirty="0">
              <a:latin typeface="Arial"/>
              <a:cs typeface="Arial"/>
            </a:endParaRPr>
          </a:p>
          <a:p>
            <a:pPr lvl="0"/>
            <a:r>
              <a:rPr lang="en-US" sz="1200" dirty="0" smtClean="0">
                <a:latin typeface="Arial"/>
                <a:cs typeface="Arial"/>
              </a:rPr>
              <a:t>Children will continue to miss school as a result of follow-up medical appointments that begin weekly, monthly, three months, and six months to a year</a:t>
            </a:r>
          </a:p>
          <a:p>
            <a:pPr lvl="0"/>
            <a:endParaRPr lang="en-US" sz="1200" dirty="0">
              <a:latin typeface="Arial"/>
              <a:cs typeface="Arial"/>
            </a:endParaRPr>
          </a:p>
          <a:p>
            <a:pPr lvl="0"/>
            <a:r>
              <a:rPr lang="en-US" sz="1200" dirty="0" smtClean="0">
                <a:latin typeface="Arial"/>
                <a:cs typeface="Arial"/>
              </a:rPr>
              <a:t>Educational </a:t>
            </a:r>
            <a:r>
              <a:rPr lang="en-US" sz="1200" dirty="0">
                <a:latin typeface="Arial"/>
                <a:cs typeface="Arial"/>
              </a:rPr>
              <a:t>challenges can actually increase rather than decrease over time due to the effects of cranial radiation and certain treatment </a:t>
            </a:r>
            <a:r>
              <a:rPr lang="en-US" sz="1200" dirty="0" smtClean="0">
                <a:latin typeface="Arial"/>
                <a:cs typeface="Arial"/>
              </a:rPr>
              <a:t>protocols, </a:t>
            </a:r>
            <a:r>
              <a:rPr lang="en-US" sz="1200" dirty="0">
                <a:latin typeface="Arial"/>
                <a:cs typeface="Arial"/>
              </a:rPr>
              <a:t>e.g. the full effects of radiation may not occur until 5 years after treatment. This may include disabilities in math, problems with information processing, short term memory </a:t>
            </a:r>
            <a:r>
              <a:rPr lang="en-US" sz="1200" dirty="0" smtClean="0">
                <a:latin typeface="Arial"/>
                <a:cs typeface="Arial"/>
              </a:rPr>
              <a:t>recall. </a:t>
            </a:r>
          </a:p>
          <a:p>
            <a:pPr lvl="0"/>
            <a:endParaRPr lang="en-US" sz="1200" dirty="0" smtClean="0">
              <a:latin typeface="Arial"/>
              <a:cs typeface="Arial"/>
            </a:endParaRPr>
          </a:p>
          <a:p>
            <a:pPr lvl="0"/>
            <a:r>
              <a:rPr lang="en-US" sz="1200" dirty="0" smtClean="0">
                <a:latin typeface="Arial"/>
                <a:cs typeface="Arial"/>
              </a:rPr>
              <a:t>It is important to remember that all children respond differently to treatment</a:t>
            </a:r>
          </a:p>
        </p:txBody>
      </p:sp>
    </p:spTree>
    <p:extLst>
      <p:ext uri="{BB962C8B-B14F-4D97-AF65-F5344CB8AC3E}">
        <p14:creationId xmlns:p14="http://schemas.microsoft.com/office/powerpoint/2010/main" val="281565495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7319"/>
            <a:ext cx="8229600" cy="623303"/>
          </a:xfrm>
        </p:spPr>
        <p:txBody>
          <a:bodyPr>
            <a:normAutofit fontScale="90000"/>
          </a:bodyPr>
          <a:lstStyle/>
          <a:p>
            <a:pPr algn="ctr"/>
            <a:r>
              <a:rPr lang="en-US" dirty="0" smtClean="0"/>
              <a:t>Special Education Needs</a:t>
            </a:r>
            <a:endParaRPr lang="en-US" dirty="0"/>
          </a:p>
        </p:txBody>
      </p:sp>
      <p:sp>
        <p:nvSpPr>
          <p:cNvPr id="3" name="Content Placeholder 2"/>
          <p:cNvSpPr>
            <a:spLocks noGrp="1"/>
          </p:cNvSpPr>
          <p:nvPr>
            <p:ph idx="1"/>
          </p:nvPr>
        </p:nvSpPr>
        <p:spPr>
          <a:xfrm>
            <a:off x="260813" y="1020622"/>
            <a:ext cx="8618124" cy="5692792"/>
          </a:xfrm>
        </p:spPr>
        <p:txBody>
          <a:bodyPr>
            <a:noAutofit/>
          </a:bodyPr>
          <a:lstStyle/>
          <a:p>
            <a:pPr marL="0" indent="0">
              <a:buNone/>
            </a:pPr>
            <a:r>
              <a:rPr lang="en-US" sz="1200" b="1" u="sng" dirty="0">
                <a:latin typeface="Arial"/>
                <a:cs typeface="Arial"/>
              </a:rPr>
              <a:t>Home Instruction:</a:t>
            </a:r>
            <a:r>
              <a:rPr lang="en-US" sz="1200" b="1" dirty="0">
                <a:latin typeface="Arial"/>
                <a:cs typeface="Arial"/>
              </a:rPr>
              <a:t> </a:t>
            </a:r>
            <a:r>
              <a:rPr lang="en-US" sz="1200" dirty="0" smtClean="0">
                <a:latin typeface="Arial"/>
                <a:cs typeface="Arial"/>
              </a:rPr>
              <a:t>Needs </a:t>
            </a:r>
            <a:r>
              <a:rPr lang="en-US" sz="1200" dirty="0">
                <a:latin typeface="Arial"/>
                <a:cs typeface="Arial"/>
              </a:rPr>
              <a:t>to be </a:t>
            </a:r>
            <a:r>
              <a:rPr lang="en-US" sz="1200" dirty="0" smtClean="0">
                <a:latin typeface="Arial"/>
                <a:cs typeface="Arial"/>
              </a:rPr>
              <a:t>set-up </a:t>
            </a:r>
            <a:r>
              <a:rPr lang="en-US" sz="1200" dirty="0">
                <a:latin typeface="Arial"/>
                <a:cs typeface="Arial"/>
              </a:rPr>
              <a:t>for the length of time the student is on treatment, regardless of whether they come back to school even for short periods. This is necessary for normalization and social interaction, and is encouraged by the child’s medical team at their </a:t>
            </a:r>
            <a:r>
              <a:rPr lang="en-US" sz="1200" dirty="0" smtClean="0">
                <a:latin typeface="Arial"/>
                <a:cs typeface="Arial"/>
              </a:rPr>
              <a:t>oncology </a:t>
            </a:r>
            <a:r>
              <a:rPr lang="en-US" sz="1200" dirty="0">
                <a:latin typeface="Arial"/>
                <a:cs typeface="Arial"/>
              </a:rPr>
              <a:t>hospital. The reasons why home instruction needs to be in place while the child is on treatment are</a:t>
            </a:r>
            <a:r>
              <a:rPr lang="en-US" sz="1200" dirty="0" smtClean="0">
                <a:latin typeface="Arial"/>
                <a:cs typeface="Arial"/>
              </a:rPr>
              <a:t>:</a:t>
            </a:r>
          </a:p>
          <a:p>
            <a:pPr marL="0" indent="0">
              <a:buNone/>
            </a:pPr>
            <a:endParaRPr lang="en-US" sz="1200" dirty="0">
              <a:latin typeface="Arial"/>
              <a:cs typeface="Arial"/>
            </a:endParaRPr>
          </a:p>
          <a:p>
            <a:pPr lvl="2"/>
            <a:r>
              <a:rPr lang="en-US" sz="1200" dirty="0" smtClean="0">
                <a:latin typeface="Arial"/>
                <a:cs typeface="Arial"/>
              </a:rPr>
              <a:t>Protocols </a:t>
            </a:r>
            <a:r>
              <a:rPr lang="en-US" sz="1200" dirty="0">
                <a:latin typeface="Arial"/>
                <a:cs typeface="Arial"/>
              </a:rPr>
              <a:t>are unpredictable and often don’t go as </a:t>
            </a:r>
            <a:r>
              <a:rPr lang="en-US" sz="1200" dirty="0" smtClean="0">
                <a:latin typeface="Arial"/>
                <a:cs typeface="Arial"/>
              </a:rPr>
              <a:t>planned (e.g.</a:t>
            </a:r>
            <a:r>
              <a:rPr lang="en-US" sz="1200" dirty="0">
                <a:latin typeface="Arial"/>
                <a:cs typeface="Arial"/>
              </a:rPr>
              <a:t> </a:t>
            </a:r>
            <a:r>
              <a:rPr lang="en-US" sz="1200" dirty="0" smtClean="0">
                <a:latin typeface="Arial"/>
                <a:cs typeface="Arial"/>
              </a:rPr>
              <a:t>fevers cause treatment to stop until the infection is treated, allergic reactions to chemotherapy, child is not responsive to chemo, etc.)</a:t>
            </a:r>
          </a:p>
          <a:p>
            <a:pPr lvl="2"/>
            <a:r>
              <a:rPr lang="en-US" sz="1200" dirty="0" smtClean="0">
                <a:latin typeface="Arial"/>
                <a:cs typeface="Arial"/>
              </a:rPr>
              <a:t>Child may be admitted to the hospital as a result of an infection for days to weeks as their immune system is vulnerable</a:t>
            </a:r>
          </a:p>
          <a:p>
            <a:pPr lvl="2"/>
            <a:r>
              <a:rPr lang="en-US" sz="1200" dirty="0" smtClean="0">
                <a:latin typeface="Arial"/>
                <a:cs typeface="Arial"/>
              </a:rPr>
              <a:t>Child </a:t>
            </a:r>
            <a:r>
              <a:rPr lang="en-US" sz="1200" dirty="0">
                <a:latin typeface="Arial"/>
                <a:cs typeface="Arial"/>
              </a:rPr>
              <a:t>can suffer from severe side effects from chemotherapy and </a:t>
            </a:r>
            <a:r>
              <a:rPr lang="en-US" sz="1200" dirty="0" smtClean="0">
                <a:latin typeface="Arial"/>
                <a:cs typeface="Arial"/>
              </a:rPr>
              <a:t>radiation</a:t>
            </a:r>
          </a:p>
          <a:p>
            <a:pPr lvl="2"/>
            <a:r>
              <a:rPr lang="en-US" sz="1200" dirty="0" smtClean="0">
                <a:latin typeface="Arial"/>
                <a:cs typeface="Arial"/>
              </a:rPr>
              <a:t>Fatigue</a:t>
            </a:r>
            <a:r>
              <a:rPr lang="en-US" sz="1200" dirty="0">
                <a:latin typeface="Arial"/>
                <a:cs typeface="Arial"/>
              </a:rPr>
              <a:t>, low blood </a:t>
            </a:r>
            <a:r>
              <a:rPr lang="en-US" sz="1200" dirty="0" smtClean="0">
                <a:latin typeface="Arial"/>
                <a:cs typeface="Arial"/>
              </a:rPr>
              <a:t>counts, </a:t>
            </a:r>
            <a:r>
              <a:rPr lang="en-US" sz="1200" dirty="0">
                <a:latin typeface="Arial"/>
                <a:cs typeface="Arial"/>
              </a:rPr>
              <a:t>and suppressed immune system can make attendance at school </a:t>
            </a:r>
            <a:r>
              <a:rPr lang="en-US" sz="1200" dirty="0" smtClean="0">
                <a:latin typeface="Arial"/>
                <a:cs typeface="Arial"/>
              </a:rPr>
              <a:t>irregular</a:t>
            </a:r>
          </a:p>
          <a:p>
            <a:pPr lvl="2"/>
            <a:r>
              <a:rPr lang="en-US" sz="1200" dirty="0" smtClean="0">
                <a:latin typeface="Arial"/>
                <a:cs typeface="Arial"/>
              </a:rPr>
              <a:t>Temporary </a:t>
            </a:r>
            <a:r>
              <a:rPr lang="en-US" sz="1200" dirty="0">
                <a:latin typeface="Arial"/>
                <a:cs typeface="Arial"/>
              </a:rPr>
              <a:t>neurological side effects can cause difficulty with fine motor skills, leg pain or drop </a:t>
            </a:r>
            <a:r>
              <a:rPr lang="en-US" sz="1200" dirty="0" smtClean="0">
                <a:latin typeface="Arial"/>
                <a:cs typeface="Arial"/>
              </a:rPr>
              <a:t>foot, lack </a:t>
            </a:r>
            <a:r>
              <a:rPr lang="en-US" sz="1200" dirty="0">
                <a:latin typeface="Arial"/>
                <a:cs typeface="Arial"/>
              </a:rPr>
              <a:t>of concentration and attention </a:t>
            </a:r>
            <a:r>
              <a:rPr lang="en-US" sz="1200" dirty="0" smtClean="0">
                <a:latin typeface="Arial"/>
                <a:cs typeface="Arial"/>
              </a:rPr>
              <a:t>span</a:t>
            </a:r>
          </a:p>
          <a:p>
            <a:pPr lvl="2"/>
            <a:r>
              <a:rPr lang="en-US" sz="1200" dirty="0" smtClean="0">
                <a:latin typeface="Arial"/>
                <a:cs typeface="Arial"/>
              </a:rPr>
              <a:t>Don’t </a:t>
            </a:r>
            <a:r>
              <a:rPr lang="en-US" sz="1200" dirty="0">
                <a:latin typeface="Arial"/>
                <a:cs typeface="Arial"/>
              </a:rPr>
              <a:t>know from </a:t>
            </a:r>
            <a:r>
              <a:rPr lang="en-US" sz="1200" dirty="0" smtClean="0">
                <a:latin typeface="Arial"/>
                <a:cs typeface="Arial"/>
              </a:rPr>
              <a:t>day-to-day </a:t>
            </a:r>
            <a:r>
              <a:rPr lang="en-US" sz="1200" dirty="0">
                <a:latin typeface="Arial"/>
                <a:cs typeface="Arial"/>
              </a:rPr>
              <a:t>whether they will be able to come to school, thus the importance of home </a:t>
            </a:r>
            <a:r>
              <a:rPr lang="en-US" sz="1200" dirty="0" smtClean="0">
                <a:latin typeface="Arial"/>
                <a:cs typeface="Arial"/>
              </a:rPr>
              <a:t>instruction </a:t>
            </a:r>
            <a:r>
              <a:rPr lang="en-US" sz="1200" dirty="0">
                <a:latin typeface="Arial"/>
                <a:cs typeface="Arial"/>
              </a:rPr>
              <a:t>in conjunction with the option of coming to school when they are well enough</a:t>
            </a:r>
          </a:p>
          <a:p>
            <a:pPr lvl="2"/>
            <a:r>
              <a:rPr lang="en-US" sz="1200" dirty="0">
                <a:latin typeface="Arial"/>
                <a:cs typeface="Arial"/>
              </a:rPr>
              <a:t>Flexibility of </a:t>
            </a:r>
            <a:r>
              <a:rPr lang="en-US" sz="1200" dirty="0" smtClean="0">
                <a:latin typeface="Arial"/>
                <a:cs typeface="Arial"/>
              </a:rPr>
              <a:t>hours rather than hours being removed if child attends school when he/she is well enough</a:t>
            </a:r>
            <a:endParaRPr lang="en-US" sz="1200" dirty="0">
              <a:latin typeface="Arial"/>
              <a:cs typeface="Arial"/>
            </a:endParaRPr>
          </a:p>
          <a:p>
            <a:endParaRPr lang="en-US" sz="1200" dirty="0">
              <a:latin typeface="Arial"/>
              <a:cs typeface="Arial"/>
            </a:endParaRPr>
          </a:p>
          <a:p>
            <a:pPr marL="0" indent="0">
              <a:buNone/>
            </a:pPr>
            <a:r>
              <a:rPr lang="en-US" sz="1200" b="1" u="sng" dirty="0" smtClean="0">
                <a:latin typeface="Arial"/>
                <a:cs typeface="Arial"/>
              </a:rPr>
              <a:t>Case </a:t>
            </a:r>
            <a:r>
              <a:rPr lang="en-US" sz="1200" b="1" u="sng" dirty="0">
                <a:latin typeface="Arial"/>
                <a:cs typeface="Arial"/>
              </a:rPr>
              <a:t>Conferences:</a:t>
            </a:r>
            <a:r>
              <a:rPr lang="en-US" sz="1200" b="1" i="1" dirty="0">
                <a:latin typeface="Arial"/>
                <a:cs typeface="Arial"/>
              </a:rPr>
              <a:t> </a:t>
            </a:r>
            <a:r>
              <a:rPr lang="en-US" sz="1200" dirty="0">
                <a:latin typeface="Arial"/>
                <a:cs typeface="Arial"/>
              </a:rPr>
              <a:t>A case conference should be done at the beginning of each year or in the case of high school </a:t>
            </a:r>
            <a:r>
              <a:rPr lang="en-US" sz="1200" dirty="0" smtClean="0">
                <a:latin typeface="Arial"/>
                <a:cs typeface="Arial"/>
              </a:rPr>
              <a:t>each semester</a:t>
            </a:r>
            <a:r>
              <a:rPr lang="en-US" sz="1200" dirty="0">
                <a:latin typeface="Arial"/>
                <a:cs typeface="Arial"/>
              </a:rPr>
              <a:t>. A summary of medical treatment and educational concerns needs to be shared. An </a:t>
            </a:r>
            <a:r>
              <a:rPr lang="en-US" sz="1200" dirty="0" smtClean="0">
                <a:latin typeface="Arial"/>
                <a:cs typeface="Arial"/>
              </a:rPr>
              <a:t>Individual Education Plan (IEP) </a:t>
            </a:r>
            <a:r>
              <a:rPr lang="en-US" sz="1200" dirty="0">
                <a:latin typeface="Arial"/>
                <a:cs typeface="Arial"/>
              </a:rPr>
              <a:t>for a medically fragile student needs to be put in place and if appropriate an </a:t>
            </a:r>
            <a:r>
              <a:rPr lang="en-US" sz="1200" dirty="0" smtClean="0">
                <a:latin typeface="Arial"/>
                <a:cs typeface="Arial"/>
              </a:rPr>
              <a:t>Identification, Placement, and Review Committee (IPRC). </a:t>
            </a:r>
            <a:r>
              <a:rPr lang="en-US" sz="1200" dirty="0">
                <a:latin typeface="Arial"/>
                <a:cs typeface="Arial"/>
              </a:rPr>
              <a:t>These case conferences need to be continued after the student is off </a:t>
            </a:r>
            <a:r>
              <a:rPr lang="en-US" sz="1200" dirty="0" smtClean="0">
                <a:latin typeface="Arial"/>
                <a:cs typeface="Arial"/>
              </a:rPr>
              <a:t>treatment, </a:t>
            </a:r>
            <a:r>
              <a:rPr lang="en-US" sz="1200" dirty="0">
                <a:latin typeface="Arial"/>
                <a:cs typeface="Arial"/>
              </a:rPr>
              <a:t>for there are often issues with continued medical follow-up, tests, therapy </a:t>
            </a:r>
            <a:r>
              <a:rPr lang="en-US" sz="1200" dirty="0" smtClean="0">
                <a:latin typeface="Arial"/>
                <a:cs typeface="Arial"/>
              </a:rPr>
              <a:t>(</a:t>
            </a:r>
            <a:r>
              <a:rPr lang="en-US" sz="1200" dirty="0">
                <a:latin typeface="Arial"/>
                <a:cs typeface="Arial"/>
              </a:rPr>
              <a:t>p</a:t>
            </a:r>
            <a:r>
              <a:rPr lang="en-US" sz="1200" dirty="0" smtClean="0">
                <a:latin typeface="Arial"/>
                <a:cs typeface="Arial"/>
              </a:rPr>
              <a:t>hysical therapy, occupational therapy, </a:t>
            </a:r>
            <a:r>
              <a:rPr lang="en-US" sz="1200" dirty="0">
                <a:latin typeface="Arial"/>
                <a:cs typeface="Arial"/>
              </a:rPr>
              <a:t>speech) and long term effects from cancer treatment</a:t>
            </a:r>
            <a:r>
              <a:rPr lang="en-US" sz="1200" dirty="0" smtClean="0">
                <a:latin typeface="Arial"/>
                <a:cs typeface="Arial"/>
              </a:rPr>
              <a:t>.</a:t>
            </a:r>
          </a:p>
          <a:p>
            <a:pPr marL="0" indent="0">
              <a:buNone/>
            </a:pPr>
            <a:endParaRPr lang="en-US" sz="1200" dirty="0">
              <a:latin typeface="Arial"/>
              <a:cs typeface="Arial"/>
            </a:endParaRPr>
          </a:p>
          <a:p>
            <a:pPr marL="0" indent="0">
              <a:buNone/>
            </a:pPr>
            <a:r>
              <a:rPr lang="en-US" sz="1200" dirty="0" smtClean="0">
                <a:latin typeface="Arial"/>
                <a:cs typeface="Arial"/>
              </a:rPr>
              <a:t>It </a:t>
            </a:r>
            <a:r>
              <a:rPr lang="en-US" sz="1200" dirty="0">
                <a:latin typeface="Arial"/>
                <a:cs typeface="Arial"/>
              </a:rPr>
              <a:t>is recommended that a child be placed on an IEP after his/her return to school if they have </a:t>
            </a:r>
            <a:r>
              <a:rPr lang="en-US" sz="1200" dirty="0" smtClean="0">
                <a:latin typeface="Arial"/>
                <a:cs typeface="Arial"/>
              </a:rPr>
              <a:t>received </a:t>
            </a:r>
            <a:r>
              <a:rPr lang="en-US" sz="1200" dirty="0">
                <a:latin typeface="Arial"/>
                <a:cs typeface="Arial"/>
              </a:rPr>
              <a:t>radiation as a part of his/her treatment protocol.  In addition, specific forms of cancers </a:t>
            </a:r>
            <a:r>
              <a:rPr lang="en-US" sz="1200" dirty="0" smtClean="0">
                <a:latin typeface="Arial"/>
                <a:cs typeface="Arial"/>
              </a:rPr>
              <a:t>may </a:t>
            </a:r>
            <a:r>
              <a:rPr lang="en-US" sz="1200" dirty="0">
                <a:latin typeface="Arial"/>
                <a:cs typeface="Arial"/>
              </a:rPr>
              <a:t>be considered an immediate consideration for an IEP, such as relapsed leukemias and brain </a:t>
            </a:r>
            <a:r>
              <a:rPr lang="en-US" sz="1200" dirty="0" smtClean="0">
                <a:latin typeface="Arial"/>
                <a:cs typeface="Arial"/>
              </a:rPr>
              <a:t>cancers</a:t>
            </a:r>
            <a:r>
              <a:rPr lang="en-US" sz="1200" dirty="0">
                <a:latin typeface="Arial"/>
                <a:cs typeface="Arial"/>
              </a:rPr>
              <a:t>.</a:t>
            </a:r>
          </a:p>
          <a:p>
            <a:endParaRPr lang="en-US" sz="1200" dirty="0">
              <a:latin typeface="Arial"/>
              <a:cs typeface="Arial"/>
            </a:endParaRPr>
          </a:p>
          <a:p>
            <a:endParaRPr lang="en-US" sz="1200" dirty="0">
              <a:latin typeface="Arial"/>
              <a:cs typeface="Arial"/>
            </a:endParaRPr>
          </a:p>
        </p:txBody>
      </p:sp>
    </p:spTree>
    <p:extLst>
      <p:ext uri="{BB962C8B-B14F-4D97-AF65-F5344CB8AC3E}">
        <p14:creationId xmlns:p14="http://schemas.microsoft.com/office/powerpoint/2010/main" val="126834034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575"/>
            <a:ext cx="8229600" cy="990600"/>
          </a:xfrm>
        </p:spPr>
        <p:txBody>
          <a:bodyPr>
            <a:normAutofit/>
          </a:bodyPr>
          <a:lstStyle/>
          <a:p>
            <a:pPr algn="ctr"/>
            <a:r>
              <a:rPr lang="en-US" sz="3600" dirty="0" smtClean="0"/>
              <a:t>Conclusion</a:t>
            </a:r>
            <a:endParaRPr lang="en-US" sz="3600" dirty="0"/>
          </a:p>
        </p:txBody>
      </p:sp>
      <p:sp>
        <p:nvSpPr>
          <p:cNvPr id="3" name="Content Placeholder 2"/>
          <p:cNvSpPr>
            <a:spLocks noGrp="1"/>
          </p:cNvSpPr>
          <p:nvPr>
            <p:ph idx="1"/>
          </p:nvPr>
        </p:nvSpPr>
        <p:spPr>
          <a:xfrm>
            <a:off x="457200" y="1088663"/>
            <a:ext cx="8229600" cy="5388340"/>
          </a:xfrm>
        </p:spPr>
        <p:txBody>
          <a:bodyPr>
            <a:normAutofit/>
          </a:bodyPr>
          <a:lstStyle/>
          <a:p>
            <a:pPr marL="0" indent="0">
              <a:buNone/>
            </a:pPr>
            <a:r>
              <a:rPr lang="en-US" b="1" dirty="0" smtClean="0"/>
              <a:t>Quotes </a:t>
            </a:r>
            <a:r>
              <a:rPr lang="en-US" b="1" dirty="0"/>
              <a:t>from </a:t>
            </a:r>
            <a:r>
              <a:rPr lang="en-US" b="1" dirty="0" smtClean="0"/>
              <a:t>Children:</a:t>
            </a:r>
            <a:endParaRPr lang="en-US" sz="1800" dirty="0"/>
          </a:p>
          <a:p>
            <a:r>
              <a:rPr lang="en-US" sz="1800" dirty="0"/>
              <a:t>“I thought I was </a:t>
            </a:r>
            <a:r>
              <a:rPr lang="en-US" sz="1800" dirty="0" smtClean="0"/>
              <a:t>dying, </a:t>
            </a:r>
            <a:r>
              <a:rPr lang="en-US" sz="1800" dirty="0"/>
              <a:t>until they sent the teacher to help me work on nouns and adverbs. I thought to </a:t>
            </a:r>
            <a:r>
              <a:rPr lang="en-US" sz="1800" dirty="0" smtClean="0"/>
              <a:t>myself, </a:t>
            </a:r>
            <a:r>
              <a:rPr lang="en-US" sz="1800" dirty="0"/>
              <a:t>they wouldn’t make a dying boy work on nouns and </a:t>
            </a:r>
            <a:r>
              <a:rPr lang="en-US" sz="1800" dirty="0" smtClean="0"/>
              <a:t>adverbs, </a:t>
            </a:r>
            <a:r>
              <a:rPr lang="en-US" sz="1800" dirty="0"/>
              <a:t>so I decided I could get well.” (Johnson </a:t>
            </a:r>
            <a:r>
              <a:rPr lang="en-US" sz="1800" dirty="0" smtClean="0"/>
              <a:t>et al., </a:t>
            </a:r>
            <a:r>
              <a:rPr lang="en-US" sz="1800" dirty="0"/>
              <a:t>1992</a:t>
            </a:r>
            <a:r>
              <a:rPr lang="en-US" sz="1800" dirty="0" smtClean="0"/>
              <a:t>)</a:t>
            </a:r>
          </a:p>
          <a:p>
            <a:pPr marL="0" indent="0">
              <a:buNone/>
            </a:pPr>
            <a:endParaRPr lang="en-US" sz="1800" dirty="0"/>
          </a:p>
          <a:p>
            <a:r>
              <a:rPr lang="en-US" sz="1800" dirty="0"/>
              <a:t>“Through the relapse and difficult </a:t>
            </a:r>
            <a:r>
              <a:rPr lang="en-US" sz="1800" dirty="0" smtClean="0"/>
              <a:t>times, </a:t>
            </a:r>
            <a:r>
              <a:rPr lang="en-US" sz="1800" dirty="0"/>
              <a:t>death was on my mind, but having people being happy and positive around me, not sad or </a:t>
            </a:r>
            <a:r>
              <a:rPr lang="en-US" sz="1800" dirty="0" smtClean="0"/>
              <a:t>depressed, </a:t>
            </a:r>
            <a:r>
              <a:rPr lang="en-US" sz="1800" dirty="0"/>
              <a:t>allowed me to feel that I was going to be </a:t>
            </a:r>
            <a:r>
              <a:rPr lang="en-US" sz="1800" dirty="0" smtClean="0"/>
              <a:t>OK </a:t>
            </a:r>
            <a:r>
              <a:rPr lang="en-US" sz="1800" dirty="0"/>
              <a:t>and that I was going to make it and not die.”</a:t>
            </a:r>
          </a:p>
          <a:p>
            <a:endParaRPr lang="en-US" dirty="0"/>
          </a:p>
          <a:p>
            <a:pPr marL="0" indent="0">
              <a:buNone/>
            </a:pPr>
            <a:endParaRPr lang="en-US" dirty="0"/>
          </a:p>
        </p:txBody>
      </p:sp>
      <p:pic>
        <p:nvPicPr>
          <p:cNvPr id="5" name="Picture 4" descr="images-4.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95" y="4168478"/>
            <a:ext cx="4051300" cy="2408852"/>
          </a:xfrm>
          <a:prstGeom prst="rect">
            <a:avLst/>
          </a:prstGeom>
        </p:spPr>
      </p:pic>
      <p:pic>
        <p:nvPicPr>
          <p:cNvPr id="6" name="Picture 5" descr="images-2.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0739" y="4168478"/>
            <a:ext cx="4046065" cy="2408852"/>
          </a:xfrm>
          <a:prstGeom prst="rect">
            <a:avLst/>
          </a:prstGeom>
        </p:spPr>
      </p:pic>
    </p:spTree>
    <p:extLst>
      <p:ext uri="{BB962C8B-B14F-4D97-AF65-F5344CB8AC3E}">
        <p14:creationId xmlns:p14="http://schemas.microsoft.com/office/powerpoint/2010/main" val="3285976746"/>
      </p:ext>
    </p:extLst>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5234</TotalTime>
  <Words>1536</Words>
  <Application>Microsoft Office PowerPoint</Application>
  <PresentationFormat>Letter Paper (8.5x11 in)</PresentationFormat>
  <Paragraphs>141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Special Education Needs During and After  Cancer Treatment</vt:lpstr>
      <vt:lpstr>Case Illustrations</vt:lpstr>
      <vt:lpstr>Impact on Family</vt:lpstr>
      <vt:lpstr>Statistics</vt:lpstr>
      <vt:lpstr>The Two Significant Statistics that Impact the Special Educations Needs of Children Diagnosed with Cancer</vt:lpstr>
      <vt:lpstr>How Does Cancer Treatment Affect a Child’s Learning?  </vt:lpstr>
      <vt:lpstr>Implications of Long-term Side Effects  or Late Effects of Treatment </vt:lpstr>
      <vt:lpstr>Special Education Needs</vt:lpstr>
      <vt:lpstr>Conclusion</vt:lpstr>
    </vt:vector>
  </TitlesOfParts>
  <Company>Tina J. Smith Counselling &amp; Psychotherapy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Special Education Needs of Children Fighting Cancer</dc:title>
  <dc:creator>Tina Smith</dc:creator>
  <cp:lastModifiedBy>OPACC</cp:lastModifiedBy>
  <cp:revision>46</cp:revision>
  <cp:lastPrinted>2014-05-02T23:13:48Z</cp:lastPrinted>
  <dcterms:created xsi:type="dcterms:W3CDTF">2014-04-27T02:14:01Z</dcterms:created>
  <dcterms:modified xsi:type="dcterms:W3CDTF">2014-07-07T20:20:11Z</dcterms:modified>
</cp:coreProperties>
</file>